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3" r:id="rId123"/>
    <p:sldId id="394" r:id="rId124"/>
    <p:sldId id="395" r:id="rId125"/>
    <p:sldId id="396" r:id="rId126"/>
    <p:sldId id="397" r:id="rId127"/>
    <p:sldId id="398" r:id="rId128"/>
    <p:sldId id="399" r:id="rId129"/>
    <p:sldId id="400" r:id="rId130"/>
    <p:sldId id="401" r:id="rId131"/>
    <p:sldId id="402" r:id="rId132"/>
    <p:sldId id="403" r:id="rId133"/>
    <p:sldId id="404" r:id="rId134"/>
    <p:sldId id="405" r:id="rId135"/>
    <p:sldId id="406" r:id="rId136"/>
    <p:sldId id="407" r:id="rId137"/>
    <p:sldId id="409" r:id="rId138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906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69605" y="151891"/>
            <a:ext cx="680478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D1D5D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4006" y="-122518"/>
            <a:ext cx="5995987" cy="1056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747" y="1206500"/>
            <a:ext cx="8134505" cy="276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D1D5D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212" y="1015"/>
            <a:ext cx="29502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>
                <a:solidFill>
                  <a:srgbClr val="FFFFFF"/>
                </a:solidFill>
              </a:rPr>
              <a:t>What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A50A"/>
                </a:solidFill>
              </a:rPr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775" y="855471"/>
            <a:ext cx="3413760" cy="368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5080" indent="-349250">
              <a:lnSpc>
                <a:spcPct val="1137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A50A"/>
                </a:solidFill>
                <a:latin typeface="Comic Sans MS"/>
                <a:cs typeface="Comic Sans MS"/>
              </a:rPr>
              <a:t>IDE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stands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for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Integrated </a:t>
            </a:r>
            <a:r>
              <a:rPr sz="1900" spc="-56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Development</a:t>
            </a:r>
            <a:r>
              <a:rPr sz="1900" spc="-3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00FF00"/>
                </a:solidFill>
                <a:latin typeface="Comic Sans MS"/>
                <a:cs typeface="Comic Sans MS"/>
              </a:rPr>
              <a:t>Environment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900">
              <a:latin typeface="Comic Sans MS"/>
              <a:cs typeface="Comic Sans MS"/>
            </a:endParaRPr>
          </a:p>
          <a:p>
            <a:pPr marL="361950" marR="385445" indent="-349250">
              <a:lnSpc>
                <a:spcPts val="2620"/>
              </a:lnSpc>
              <a:spcBef>
                <a:spcPts val="114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Software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suite that </a:t>
            </a:r>
            <a:r>
              <a:rPr sz="19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consolidates</a:t>
            </a:r>
            <a:r>
              <a:rPr sz="1900" spc="-5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basic</a:t>
            </a:r>
            <a:r>
              <a:rPr sz="1900" spc="-5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tools</a:t>
            </a:r>
            <a:endParaRPr sz="1900">
              <a:latin typeface="Comic Sans MS"/>
              <a:cs typeface="Comic Sans MS"/>
            </a:endParaRPr>
          </a:p>
          <a:p>
            <a:pPr marL="361950" marR="561975">
              <a:lnSpc>
                <a:spcPts val="2620"/>
              </a:lnSpc>
              <a:spcBef>
                <a:spcPts val="65"/>
              </a:spcBef>
            </a:pP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required</a:t>
            </a:r>
            <a:r>
              <a:rPr sz="19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for</a:t>
            </a:r>
            <a:r>
              <a:rPr sz="19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software </a:t>
            </a:r>
            <a:r>
              <a:rPr sz="1900" spc="-55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development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900">
              <a:latin typeface="Comic Sans MS"/>
              <a:cs typeface="Comic Sans MS"/>
            </a:endParaRPr>
          </a:p>
          <a:p>
            <a:pPr marL="361950" indent="-349250">
              <a:lnSpc>
                <a:spcPct val="100000"/>
              </a:lnSpc>
              <a:spcBef>
                <a:spcPts val="160"/>
              </a:spcBef>
              <a:buAutoNum type="arabicPeriod" startAt="3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Central</a:t>
            </a:r>
            <a:r>
              <a:rPr sz="19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hub</a:t>
            </a:r>
            <a:r>
              <a:rPr sz="19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for</a:t>
            </a:r>
            <a:r>
              <a:rPr sz="19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FFA50A"/>
                </a:solidFill>
                <a:latin typeface="Comic Sans MS"/>
                <a:cs typeface="Comic Sans MS"/>
              </a:rPr>
              <a:t>coding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,</a:t>
            </a:r>
            <a:endParaRPr sz="1900">
              <a:latin typeface="Comic Sans MS"/>
              <a:cs typeface="Comic Sans MS"/>
            </a:endParaRPr>
          </a:p>
          <a:p>
            <a:pPr marL="361950" marR="641350">
              <a:lnSpc>
                <a:spcPts val="2620"/>
              </a:lnSpc>
              <a:spcBef>
                <a:spcPts val="120"/>
              </a:spcBef>
            </a:pP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finding</a:t>
            </a:r>
            <a:r>
              <a:rPr sz="19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problems,</a:t>
            </a:r>
            <a:r>
              <a:rPr sz="19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1900" spc="-55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testing.</a:t>
            </a:r>
            <a:endParaRPr sz="1900">
              <a:latin typeface="Comic Sans MS"/>
              <a:cs typeface="Comic Sans MS"/>
            </a:endParaRPr>
          </a:p>
          <a:p>
            <a:pPr marL="361950" marR="675640" indent="-349250">
              <a:lnSpc>
                <a:spcPts val="2590"/>
              </a:lnSpc>
              <a:spcBef>
                <a:spcPts val="50"/>
              </a:spcBef>
              <a:buAutoNum type="arabicPeriod" startAt="4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Designed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to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improve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developer</a:t>
            </a:r>
            <a:r>
              <a:rPr sz="1900" spc="-5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efficiency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6823" y="868680"/>
            <a:ext cx="4730496" cy="26578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180" y="1015"/>
            <a:ext cx="45408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Importance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of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CSS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118871"/>
            <a:ext cx="460247" cy="5455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8875" y="815248"/>
            <a:ext cx="1847283" cy="11351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785" y="783253"/>
            <a:ext cx="1908828" cy="11671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4722" y="874767"/>
            <a:ext cx="973026" cy="11351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49613" y="2901185"/>
            <a:ext cx="2410823" cy="18171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4987" y="1945611"/>
            <a:ext cx="195453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45" dirty="0">
                <a:solidFill>
                  <a:srgbClr val="02FF00"/>
                </a:solidFill>
                <a:latin typeface="Comic Sans MS"/>
                <a:cs typeface="Comic Sans MS"/>
              </a:rPr>
              <a:t>Pr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90" dirty="0">
                <a:solidFill>
                  <a:srgbClr val="02FF00"/>
                </a:solidFill>
                <a:latin typeface="Comic Sans MS"/>
                <a:cs typeface="Comic Sans MS"/>
              </a:rPr>
              <a:t>W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bs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t</a:t>
            </a:r>
            <a:r>
              <a:rPr sz="1750" b="1" spc="5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endParaRPr sz="175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1134" y="1973043"/>
            <a:ext cx="166370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45" dirty="0">
                <a:solidFill>
                  <a:srgbClr val="02FF00"/>
                </a:solidFill>
                <a:latin typeface="Comic Sans MS"/>
                <a:cs typeface="Comic Sans MS"/>
              </a:rPr>
              <a:t>Pr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B</a:t>
            </a:r>
            <a:r>
              <a:rPr sz="1750" b="1" spc="5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r>
              <a:rPr sz="1750" b="1" spc="-15" dirty="0">
                <a:solidFill>
                  <a:srgbClr val="02FF00"/>
                </a:solidFill>
                <a:latin typeface="Comic Sans MS"/>
                <a:cs typeface="Comic Sans MS"/>
              </a:rPr>
              <a:t>a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n</a:t>
            </a:r>
            <a:r>
              <a:rPr sz="1750" b="1" spc="25" dirty="0">
                <a:solidFill>
                  <a:srgbClr val="02FF00"/>
                </a:solidFill>
                <a:latin typeface="Comic Sans MS"/>
                <a:cs typeface="Comic Sans MS"/>
              </a:rPr>
              <a:t>d</a:t>
            </a:r>
            <a:endParaRPr sz="175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1156" y="1973043"/>
            <a:ext cx="2063114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45" dirty="0">
                <a:solidFill>
                  <a:srgbClr val="02FF00"/>
                </a:solidFill>
                <a:latin typeface="Comic Sans MS"/>
                <a:cs typeface="Comic Sans MS"/>
              </a:rPr>
              <a:t>Pr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C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ust</a:t>
            </a:r>
            <a:r>
              <a:rPr sz="1750" b="1" spc="65" dirty="0">
                <a:solidFill>
                  <a:srgbClr val="02FF00"/>
                </a:solidFill>
                <a:latin typeface="Comic Sans MS"/>
                <a:cs typeface="Comic Sans MS"/>
              </a:rPr>
              <a:t>o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2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endParaRPr sz="175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47811" y="4664427"/>
            <a:ext cx="249047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H</a:t>
            </a:r>
            <a:r>
              <a:rPr sz="1750" b="1" spc="50" dirty="0">
                <a:solidFill>
                  <a:srgbClr val="02FF00"/>
                </a:solidFill>
                <a:latin typeface="Comic Sans MS"/>
                <a:cs typeface="Comic Sans MS"/>
              </a:rPr>
              <a:t>ig</a:t>
            </a:r>
            <a:r>
              <a:rPr sz="1750" b="1" spc="25" dirty="0">
                <a:solidFill>
                  <a:srgbClr val="02FF00"/>
                </a:solidFill>
                <a:latin typeface="Comic Sans MS"/>
                <a:cs typeface="Comic Sans MS"/>
              </a:rPr>
              <a:t>h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S</a:t>
            </a:r>
            <a:r>
              <a:rPr sz="1750" b="1" spc="-15" dirty="0">
                <a:solidFill>
                  <a:srgbClr val="02FF00"/>
                </a:solidFill>
                <a:latin typeface="Comic Sans MS"/>
                <a:cs typeface="Comic Sans MS"/>
              </a:rPr>
              <a:t>a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l</a:t>
            </a:r>
            <a:r>
              <a:rPr sz="1750" b="1" spc="-15" dirty="0">
                <a:solidFill>
                  <a:srgbClr val="02FF00"/>
                </a:solidFill>
                <a:latin typeface="Comic Sans MS"/>
                <a:cs typeface="Comic Sans MS"/>
              </a:rPr>
              <a:t>a</a:t>
            </a:r>
            <a:r>
              <a:rPr sz="1750" b="1" spc="5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r>
              <a:rPr sz="1750" b="1" spc="-35" dirty="0">
                <a:solidFill>
                  <a:srgbClr val="02FF00"/>
                </a:solidFill>
                <a:latin typeface="Comic Sans MS"/>
                <a:cs typeface="Comic Sans MS"/>
              </a:rPr>
              <a:t>y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D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v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el</a:t>
            </a:r>
            <a:r>
              <a:rPr sz="1750" b="1" spc="65" dirty="0">
                <a:solidFill>
                  <a:srgbClr val="02FF00"/>
                </a:solidFill>
                <a:latin typeface="Comic Sans MS"/>
                <a:cs typeface="Comic Sans MS"/>
              </a:rPr>
              <a:t>o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p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2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endParaRPr sz="1750">
              <a:latin typeface="Comic Sans MS"/>
              <a:cs typeface="Comic Sans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36913" y="1429664"/>
            <a:ext cx="810895" cy="273050"/>
            <a:chOff x="2136913" y="1429664"/>
            <a:chExt cx="810895" cy="273050"/>
          </a:xfrm>
        </p:grpSpPr>
        <p:sp>
          <p:nvSpPr>
            <p:cNvPr id="13" name="object 13"/>
            <p:cNvSpPr/>
            <p:nvPr/>
          </p:nvSpPr>
          <p:spPr>
            <a:xfrm>
              <a:off x="2149613" y="1442364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4" h="247650">
                  <a:moveTo>
                    <a:pt x="661560" y="0"/>
                  </a:moveTo>
                  <a:lnTo>
                    <a:pt x="661560" y="61775"/>
                  </a:lnTo>
                  <a:lnTo>
                    <a:pt x="0" y="61775"/>
                  </a:lnTo>
                  <a:lnTo>
                    <a:pt x="0" y="185324"/>
                  </a:lnTo>
                  <a:lnTo>
                    <a:pt x="661560" y="185324"/>
                  </a:lnTo>
                  <a:lnTo>
                    <a:pt x="661560" y="247098"/>
                  </a:lnTo>
                  <a:lnTo>
                    <a:pt x="785110" y="123549"/>
                  </a:lnTo>
                  <a:lnTo>
                    <a:pt x="661560" y="0"/>
                  </a:lnTo>
                  <a:close/>
                </a:path>
              </a:pathLst>
            </a:custGeom>
            <a:solidFill>
              <a:srgbClr val="02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49613" y="1442364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4" h="247650">
                  <a:moveTo>
                    <a:pt x="0" y="61774"/>
                  </a:moveTo>
                  <a:lnTo>
                    <a:pt x="661560" y="61774"/>
                  </a:lnTo>
                  <a:lnTo>
                    <a:pt x="661560" y="0"/>
                  </a:lnTo>
                  <a:lnTo>
                    <a:pt x="785109" y="123549"/>
                  </a:lnTo>
                  <a:lnTo>
                    <a:pt x="661560" y="247098"/>
                  </a:lnTo>
                  <a:lnTo>
                    <a:pt x="661560" y="185323"/>
                  </a:lnTo>
                  <a:lnTo>
                    <a:pt x="0" y="185323"/>
                  </a:lnTo>
                  <a:lnTo>
                    <a:pt x="0" y="61774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7425" y="1343938"/>
            <a:ext cx="810895" cy="273050"/>
            <a:chOff x="3997425" y="1343938"/>
            <a:chExt cx="810895" cy="273050"/>
          </a:xfrm>
        </p:grpSpPr>
        <p:sp>
          <p:nvSpPr>
            <p:cNvPr id="16" name="object 16"/>
            <p:cNvSpPr/>
            <p:nvPr/>
          </p:nvSpPr>
          <p:spPr>
            <a:xfrm>
              <a:off x="4010125" y="1356638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5" h="247650">
                  <a:moveTo>
                    <a:pt x="661560" y="0"/>
                  </a:moveTo>
                  <a:lnTo>
                    <a:pt x="661560" y="61774"/>
                  </a:lnTo>
                  <a:lnTo>
                    <a:pt x="0" y="61774"/>
                  </a:lnTo>
                  <a:lnTo>
                    <a:pt x="0" y="185323"/>
                  </a:lnTo>
                  <a:lnTo>
                    <a:pt x="661560" y="185323"/>
                  </a:lnTo>
                  <a:lnTo>
                    <a:pt x="661560" y="247097"/>
                  </a:lnTo>
                  <a:lnTo>
                    <a:pt x="785108" y="123549"/>
                  </a:lnTo>
                  <a:lnTo>
                    <a:pt x="661560" y="0"/>
                  </a:lnTo>
                  <a:close/>
                </a:path>
              </a:pathLst>
            </a:custGeom>
            <a:solidFill>
              <a:srgbClr val="02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0125" y="1356638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5" h="247650">
                  <a:moveTo>
                    <a:pt x="0" y="61774"/>
                  </a:moveTo>
                  <a:lnTo>
                    <a:pt x="661560" y="61774"/>
                  </a:lnTo>
                  <a:lnTo>
                    <a:pt x="661560" y="0"/>
                  </a:lnTo>
                  <a:lnTo>
                    <a:pt x="785109" y="123549"/>
                  </a:lnTo>
                  <a:lnTo>
                    <a:pt x="661560" y="247098"/>
                  </a:lnTo>
                  <a:lnTo>
                    <a:pt x="661560" y="185323"/>
                  </a:lnTo>
                  <a:lnTo>
                    <a:pt x="0" y="185323"/>
                  </a:lnTo>
                  <a:lnTo>
                    <a:pt x="0" y="61774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411" y="151891"/>
            <a:ext cx="47371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34.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600" spc="-5" dirty="0"/>
              <a:t>Flexbox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Direction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755" y="2239359"/>
            <a:ext cx="5163266" cy="27107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2495" y="805179"/>
            <a:ext cx="859726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Name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flex-direction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direction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 container.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Row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Layout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row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aligns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items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horizontally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left-to-right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fashion.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Column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Layout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column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stacks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 items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vertically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bottom.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Reverse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Direction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Adding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reverse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(as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row-reverse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column-reverse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reverses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order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items.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411" y="151891"/>
            <a:ext cx="47371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34.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600" spc="-5" dirty="0"/>
              <a:t>Flexbox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Direction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2856" y="771884"/>
            <a:ext cx="3936712" cy="16240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274" y="771885"/>
            <a:ext cx="2798089" cy="43124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92856" y="2571750"/>
            <a:ext cx="4734979" cy="176204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411" y="151891"/>
            <a:ext cx="47371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34.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600" spc="-5" dirty="0"/>
              <a:t>Flexbox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Direction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956" y="873149"/>
            <a:ext cx="3278065" cy="41259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5580" y="873149"/>
            <a:ext cx="3801958" cy="3768461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11" y="150367"/>
            <a:ext cx="862330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20"/>
              </a:lnSpc>
            </a:pPr>
            <a:r>
              <a:rPr sz="3600" dirty="0">
                <a:solidFill>
                  <a:srgbClr val="FFA50A"/>
                </a:solidFill>
              </a:rPr>
              <a:t>35.</a:t>
            </a:r>
            <a:r>
              <a:rPr sz="3600" spc="15" dirty="0">
                <a:solidFill>
                  <a:srgbClr val="FFA50A"/>
                </a:solidFill>
              </a:rPr>
              <a:t> </a:t>
            </a:r>
            <a:r>
              <a:rPr sz="33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(Justify</a:t>
            </a:r>
            <a:r>
              <a:rPr sz="24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Content)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832" y="758941"/>
            <a:ext cx="2973012" cy="43253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11208" y="779779"/>
            <a:ext cx="5231765" cy="193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2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Alignment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Aligns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flex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along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main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axis.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flex-start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 align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the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start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flex</a:t>
            </a:r>
            <a:endParaRPr sz="18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45"/>
              </a:spcBef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container.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flex-end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align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the end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of 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flex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container.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Center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cantered</a:t>
            </a:r>
            <a:r>
              <a:rPr sz="1800" spc="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800" spc="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flex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container.</a:t>
            </a:r>
            <a:endParaRPr sz="1800">
              <a:latin typeface="Calibri"/>
              <a:cs typeface="Calibri"/>
            </a:endParaRPr>
          </a:p>
          <a:p>
            <a:pPr marL="298450" marR="710565" indent="-285750">
              <a:lnSpc>
                <a:spcPts val="2090"/>
              </a:lnSpc>
              <a:spcBef>
                <a:spcPts val="1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space-between/space-around/space-evenly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800" spc="-39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Distributes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between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evenly.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11" y="150367"/>
            <a:ext cx="862330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20"/>
              </a:lnSpc>
            </a:pPr>
            <a:r>
              <a:rPr sz="3600" dirty="0">
                <a:solidFill>
                  <a:srgbClr val="FFA50A"/>
                </a:solidFill>
              </a:rPr>
              <a:t>35.</a:t>
            </a:r>
            <a:r>
              <a:rPr sz="3600" spc="15" dirty="0">
                <a:solidFill>
                  <a:srgbClr val="FFA50A"/>
                </a:solidFill>
              </a:rPr>
              <a:t> </a:t>
            </a:r>
            <a:r>
              <a:rPr sz="33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(Justify</a:t>
            </a:r>
            <a:r>
              <a:rPr sz="24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Content)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09" y="3875600"/>
            <a:ext cx="5600699" cy="1104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109" y="738374"/>
            <a:ext cx="7772399" cy="3011547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23" y="151891"/>
            <a:ext cx="870331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35.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(Flex</a:t>
            </a:r>
            <a:r>
              <a:rPr sz="2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Wrap)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82" y="1141280"/>
            <a:ext cx="8616633" cy="347197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23" y="151891"/>
            <a:ext cx="870331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35.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(Flex</a:t>
            </a:r>
            <a:r>
              <a:rPr sz="2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Wrap)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1198535"/>
            <a:ext cx="4305160" cy="33508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8609" y="863907"/>
            <a:ext cx="4384352" cy="4020073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5463" y="151891"/>
            <a:ext cx="88334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35.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 Flexbox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container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(Align</a:t>
            </a:r>
            <a:r>
              <a:rPr sz="2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Items)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778" y="968755"/>
            <a:ext cx="3588385" cy="186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This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property is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used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align </a:t>
            </a:r>
            <a:r>
              <a:rPr sz="2400" spc="-5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flex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container's items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along the cross-axis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, which is </a:t>
            </a:r>
            <a:r>
              <a:rPr sz="2400" spc="-5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perpendicular to the main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axis.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6566" y="960159"/>
            <a:ext cx="4387739" cy="3905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374" y="3138915"/>
            <a:ext cx="3576872" cy="164322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386" y="150367"/>
            <a:ext cx="843978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20"/>
              </a:lnSpc>
            </a:pPr>
            <a:r>
              <a:rPr sz="3600" dirty="0">
                <a:solidFill>
                  <a:srgbClr val="FFA50A"/>
                </a:solidFill>
              </a:rPr>
              <a:t>35.</a:t>
            </a:r>
            <a:r>
              <a:rPr sz="3600" spc="10" dirty="0">
                <a:solidFill>
                  <a:srgbClr val="FFA50A"/>
                </a:solidFill>
              </a:rPr>
              <a:t> </a:t>
            </a:r>
            <a:r>
              <a:rPr sz="33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(Align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Content)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778" y="852932"/>
            <a:ext cx="346392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It is utilized to adjust the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spacing between </a:t>
            </a:r>
            <a:r>
              <a:rPr sz="2400" dirty="0">
                <a:solidFill>
                  <a:srgbClr val="02FF00"/>
                </a:solidFill>
                <a:latin typeface="Calibri"/>
                <a:cs typeface="Calibri"/>
              </a:rPr>
              <a:t>flex lines </a:t>
            </a:r>
            <a:r>
              <a:rPr sz="24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within </a:t>
            </a:r>
            <a:r>
              <a:rPr sz="2400" dirty="0">
                <a:solidFill>
                  <a:srgbClr val="02FF00"/>
                </a:solidFill>
                <a:latin typeface="Calibri"/>
                <a:cs typeface="Calibri"/>
              </a:rPr>
              <a:t>a flex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container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,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particularly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when there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extra space along the cross- </a:t>
            </a:r>
            <a:r>
              <a:rPr sz="2400" spc="-5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axis.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053" y="960159"/>
            <a:ext cx="4534724" cy="3998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221" y="3152811"/>
            <a:ext cx="3580189" cy="1802028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811" y="151891"/>
            <a:ext cx="6972934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36.</a:t>
            </a:r>
            <a:r>
              <a:rPr sz="39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(Align</a:t>
            </a:r>
            <a:r>
              <a:rPr sz="2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Self)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6889" y="1941689"/>
            <a:ext cx="3381705" cy="29534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630" y="812800"/>
            <a:ext cx="3264414" cy="40823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24899" y="833627"/>
            <a:ext cx="44367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Allows individual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flex items to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override the </a:t>
            </a:r>
            <a:r>
              <a:rPr sz="2000" spc="-44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container's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align-items</a:t>
            </a:r>
            <a:r>
              <a:rPr sz="20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property,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aligning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them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 differently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along</a:t>
            </a:r>
            <a:r>
              <a:rPr sz="20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the cross-axis.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400" y="1051052"/>
            <a:ext cx="6060440" cy="383540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1</a:t>
            </a:r>
            <a:r>
              <a:rPr sz="2400" spc="-3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CSS</a:t>
            </a:r>
            <a:r>
              <a:rPr sz="2400" spc="-3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Basics</a:t>
            </a:r>
            <a:endParaRPr sz="2400">
              <a:latin typeface="Comic Sans MS"/>
              <a:cs typeface="Comic Sans MS"/>
            </a:endParaRPr>
          </a:p>
          <a:p>
            <a:pPr marL="12700" marR="737235">
              <a:lnSpc>
                <a:spcPct val="128299"/>
              </a:lnSpc>
              <a:spcBef>
                <a:spcPts val="95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2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Color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System </a:t>
            </a:r>
            <a:r>
              <a:rPr sz="2400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Background </a:t>
            </a:r>
            <a:r>
              <a:rPr sz="2400" spc="-7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3</a:t>
            </a:r>
            <a:r>
              <a:rPr sz="2400" spc="-1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Text</a:t>
            </a:r>
            <a:r>
              <a:rPr sz="2400" spc="-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Properties</a:t>
            </a:r>
            <a:endParaRPr sz="2400">
              <a:latin typeface="Comic Sans MS"/>
              <a:cs typeface="Comic Sans MS"/>
            </a:endParaRPr>
          </a:p>
          <a:p>
            <a:pPr marL="12700" marR="2440940">
              <a:lnSpc>
                <a:spcPts val="3790"/>
              </a:lnSpc>
              <a:spcBef>
                <a:spcPts val="210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4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Box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Model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CSS </a:t>
            </a:r>
            <a:r>
              <a:rPr sz="24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5</a:t>
            </a:r>
            <a:r>
              <a:rPr sz="2400" spc="-2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Display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&amp;</a:t>
            </a:r>
            <a:r>
              <a:rPr sz="24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Position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6</a:t>
            </a:r>
            <a:r>
              <a:rPr sz="24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Flexbox,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Grid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&amp;</a:t>
            </a:r>
            <a:r>
              <a:rPr sz="24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FFFF"/>
                </a:solidFill>
                <a:latin typeface="Comic Sans MS"/>
                <a:cs typeface="Comic Sans MS"/>
              </a:rPr>
              <a:t>Media</a:t>
            </a:r>
            <a:r>
              <a:rPr sz="24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Queries</a:t>
            </a:r>
            <a:endParaRPr sz="2400">
              <a:latin typeface="Comic Sans MS"/>
              <a:cs typeface="Comic Sans MS"/>
            </a:endParaRPr>
          </a:p>
          <a:p>
            <a:pPr marL="12700" marR="5080">
              <a:lnSpc>
                <a:spcPct val="129200"/>
              </a:lnSpc>
              <a:spcBef>
                <a:spcPts val="70"/>
              </a:spcBef>
              <a:tabLst>
                <a:tab pos="2061845" algn="l"/>
              </a:tabLst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7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Animation, Transition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&amp;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Transform </a:t>
            </a:r>
            <a:r>
              <a:rPr sz="2400" spc="-70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Comic Sans MS"/>
                <a:cs typeface="Comic Sans MS"/>
              </a:rPr>
              <a:t>Project:	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Myntra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FFFF"/>
                </a:solidFill>
                <a:latin typeface="Comic Sans MS"/>
                <a:cs typeface="Comic Sans MS"/>
              </a:rPr>
              <a:t>Clone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5806" y="40639"/>
            <a:ext cx="512953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10" dirty="0">
                <a:solidFill>
                  <a:srgbClr val="FFA50A"/>
                </a:solidFill>
              </a:rPr>
              <a:t>Course</a:t>
            </a:r>
            <a:r>
              <a:rPr sz="6300" spc="-65" dirty="0">
                <a:solidFill>
                  <a:srgbClr val="FFA50A"/>
                </a:solidFill>
              </a:rPr>
              <a:t> </a:t>
            </a:r>
            <a:r>
              <a:rPr sz="6300" spc="5" dirty="0"/>
              <a:t>Levels</a:t>
            </a:r>
            <a:endParaRPr sz="63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1335" y="167639"/>
            <a:ext cx="1203959" cy="23134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2625" y="4427033"/>
            <a:ext cx="799545" cy="555004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542" y="151891"/>
            <a:ext cx="720915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36.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 Flex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Items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(Flex Shrink)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7421" y="833260"/>
            <a:ext cx="3915539" cy="2174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300" y="833260"/>
            <a:ext cx="4343400" cy="1346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6635" y="2450083"/>
            <a:ext cx="4411980" cy="186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"flex-shrink" property in CSS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determines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how much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sz="2400" dirty="0">
                <a:solidFill>
                  <a:srgbClr val="02FF00"/>
                </a:solidFill>
                <a:latin typeface="Calibri"/>
                <a:cs typeface="Calibri"/>
              </a:rPr>
              <a:t>flex item </a:t>
            </a:r>
            <a:r>
              <a:rPr sz="24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will shrink relative to other items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in </a:t>
            </a:r>
            <a:r>
              <a:rPr sz="2400" spc="-5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flex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container if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there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insufficient</a:t>
            </a:r>
            <a:r>
              <a:rPr sz="2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space.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805" y="151891"/>
            <a:ext cx="707263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36.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(Flex Grow)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822678"/>
            <a:ext cx="5487684" cy="2451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0260" y="822678"/>
            <a:ext cx="3192699" cy="9009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9778" y="3488435"/>
            <a:ext cx="65106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The "flex-grow" property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in CSS specifies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how much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flex item </a:t>
            </a:r>
            <a:r>
              <a:rPr sz="2000" spc="-44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will grow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relative to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other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items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in the flex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container when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additional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space is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available.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9605" y="151891"/>
            <a:ext cx="646303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36.</a:t>
            </a:r>
            <a:r>
              <a:rPr sz="39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(Order)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4781" y="921003"/>
            <a:ext cx="4465955" cy="7664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60"/>
              </a:spcBef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"order"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property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CSS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allows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you to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define</a:t>
            </a:r>
            <a:r>
              <a:rPr sz="16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sequence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 which flex items appear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flex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container,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overriding their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original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order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 the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HTML.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89" y="900954"/>
            <a:ext cx="3787753" cy="4183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0339" y="1874247"/>
            <a:ext cx="4942446" cy="2295958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5136" y="151891"/>
            <a:ext cx="17722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37.</a:t>
            </a:r>
            <a:r>
              <a:rPr spc="-8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Grid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381" y="1065654"/>
            <a:ext cx="8613570" cy="3581972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5136" y="151891"/>
            <a:ext cx="17722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37.</a:t>
            </a:r>
            <a:r>
              <a:rPr spc="-8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Grid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95" y="713456"/>
            <a:ext cx="2199628" cy="43708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0860" y="748926"/>
            <a:ext cx="2199628" cy="22075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10644" y="3465067"/>
            <a:ext cx="4700905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25"/>
              </a:lnSpc>
              <a:spcBef>
                <a:spcPts val="10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2D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layout system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for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rows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&amp;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 columns.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Activate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display: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grid;.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Children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become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grid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spcBef>
                <a:spcPts val="5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Define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structure</a:t>
            </a:r>
            <a:r>
              <a:rPr sz="18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grid-template</a:t>
            </a:r>
            <a:r>
              <a:rPr sz="18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properties.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Individual units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called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grid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cells.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1903" y="748926"/>
            <a:ext cx="4023097" cy="1915251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1036" y="151891"/>
            <a:ext cx="38804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38.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3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2612" y="980947"/>
            <a:ext cx="3913504" cy="249745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8450" marR="784225" indent="-285750">
              <a:lnSpc>
                <a:spcPts val="2090"/>
              </a:lnSpc>
              <a:spcBef>
                <a:spcPts val="22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Tailor styles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specific device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characteristics.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5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Use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create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responsive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web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designs.</a:t>
            </a:r>
            <a:endParaRPr sz="1800">
              <a:latin typeface="Calibri"/>
              <a:cs typeface="Calibri"/>
            </a:endParaRPr>
          </a:p>
          <a:p>
            <a:pPr marL="298450" marR="205104" indent="-285750">
              <a:lnSpc>
                <a:spcPts val="2090"/>
              </a:lnSpc>
              <a:spcBef>
                <a:spcPts val="17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Apply styles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based on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conditions like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screen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size.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Syntax: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@media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(condition)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{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CSS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  <a:p>
            <a:pPr marL="298450">
              <a:lnSpc>
                <a:spcPts val="2125"/>
              </a:lnSpc>
            </a:pP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}.</a:t>
            </a:r>
            <a:endParaRPr sz="1800">
              <a:latin typeface="Calibri"/>
              <a:cs typeface="Calibri"/>
            </a:endParaRPr>
          </a:p>
          <a:p>
            <a:pPr marL="298450" marR="5080" indent="-285750">
              <a:lnSpc>
                <a:spcPct val="102200"/>
              </a:lnSpc>
              <a:spcBef>
                <a:spcPts val="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combine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multiple</a:t>
            </a:r>
            <a:r>
              <a:rPr sz="18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conditions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using </a:t>
            </a:r>
            <a:r>
              <a:rPr sz="1800" spc="-39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and,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or.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960159"/>
            <a:ext cx="4751691" cy="3833297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6536" y="151891"/>
            <a:ext cx="47701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3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(width)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0208" y="909877"/>
            <a:ext cx="2280432" cy="22569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876" y="960158"/>
            <a:ext cx="5886757" cy="381225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9680" y="151891"/>
            <a:ext cx="526288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3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(min-width)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618" y="960159"/>
            <a:ext cx="4230412" cy="28602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4905" y="939021"/>
            <a:ext cx="4056475" cy="2860278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4755" y="151891"/>
            <a:ext cx="533273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38.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3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(max-width)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967" y="868384"/>
            <a:ext cx="3939490" cy="26890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6463" y="868384"/>
            <a:ext cx="4184569" cy="3192371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8392" y="151891"/>
            <a:ext cx="554609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38.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Media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(combination)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7468" y="960159"/>
            <a:ext cx="4175493" cy="31854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038" y="960159"/>
            <a:ext cx="4479628" cy="3248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1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CSS</a:t>
            </a:r>
            <a:r>
              <a:rPr sz="1700" spc="-40" dirty="0"/>
              <a:t> </a:t>
            </a:r>
            <a:r>
              <a:rPr sz="1700" dirty="0">
                <a:solidFill>
                  <a:srgbClr val="FFFFFF"/>
                </a:solidFill>
              </a:rPr>
              <a:t>Basics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8577" y="939291"/>
            <a:ext cx="3792854" cy="343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Basic</a:t>
            </a:r>
            <a:r>
              <a:rPr sz="2800" spc="-4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Syntax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Color</a:t>
            </a:r>
            <a:r>
              <a:rPr sz="2800" spc="-3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FFFFFF"/>
                </a:solidFill>
                <a:latin typeface="Comic Sans MS"/>
                <a:cs typeface="Comic Sans MS"/>
              </a:rPr>
              <a:t>Property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Including</a:t>
            </a:r>
            <a:r>
              <a:rPr sz="2800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Styles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2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HTML</a:t>
            </a:r>
            <a:r>
              <a:rPr sz="2800" spc="-3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Refresher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Comments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35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MDN</a:t>
            </a:r>
            <a:r>
              <a:rPr sz="2800" spc="-3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Documentation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Browser</a:t>
            </a:r>
            <a:r>
              <a:rPr sz="2800" spc="-3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Tools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Selectors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6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2800" dirty="0"/>
              <a:t>Revi</a:t>
            </a:r>
            <a:r>
              <a:rPr sz="2800" spc="-5" dirty="0"/>
              <a:t>s</a:t>
            </a:r>
            <a:r>
              <a:rPr sz="2800" dirty="0"/>
              <a:t>ion</a:t>
            </a:r>
            <a:endParaRPr sz="2800"/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Flex Box, Grid</a:t>
            </a:r>
            <a:r>
              <a:rPr sz="1700" spc="-5" dirty="0"/>
              <a:t> </a:t>
            </a:r>
            <a:r>
              <a:rPr sz="1700" spc="5" dirty="0">
                <a:solidFill>
                  <a:srgbClr val="FFFFFF"/>
                </a:solidFill>
              </a:rPr>
              <a:t>and</a:t>
            </a:r>
            <a:r>
              <a:rPr sz="1700" dirty="0">
                <a:solidFill>
                  <a:srgbClr val="FFFFFF"/>
                </a:solidFill>
              </a:rPr>
              <a:t> Media Queries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18731" y="1317243"/>
            <a:ext cx="5173345" cy="343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Float</a:t>
            </a:r>
            <a:r>
              <a:rPr sz="28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Flexbox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?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Flex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Model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Direction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Grid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1578" y="1170939"/>
            <a:ext cx="5526405" cy="36982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160"/>
              </a:spcBef>
              <a:buChar char="-"/>
              <a:tabLst>
                <a:tab pos="257175" algn="l"/>
              </a:tabLst>
            </a:pP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Create</a:t>
            </a:r>
            <a:r>
              <a:rPr sz="1600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same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nav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bar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created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in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last </a:t>
            </a:r>
            <a:r>
              <a:rPr sz="1600" spc="-944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Practice</a:t>
            </a:r>
            <a:r>
              <a:rPr sz="1600" spc="4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600" spc="4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but</a:t>
            </a:r>
            <a:r>
              <a:rPr sz="1600" spc="4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do</a:t>
            </a:r>
            <a:r>
              <a:rPr sz="1600" spc="5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600" spc="4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spacing</a:t>
            </a:r>
            <a:r>
              <a:rPr sz="1600" spc="4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using 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flexbox.</a:t>
            </a:r>
            <a:endParaRPr sz="1600">
              <a:latin typeface="Courier New"/>
              <a:cs typeface="Courier New"/>
            </a:endParaRPr>
          </a:p>
          <a:p>
            <a:pPr marL="12700" marR="493395">
              <a:lnSpc>
                <a:spcPts val="1900"/>
              </a:lnSpc>
              <a:spcBef>
                <a:spcPts val="55"/>
              </a:spcBef>
              <a:buChar char="-"/>
              <a:tabLst>
                <a:tab pos="25717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flexbox</a:t>
            </a:r>
            <a:r>
              <a:rPr sz="1600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centre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an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image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inside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a </a:t>
            </a:r>
            <a:r>
              <a:rPr sz="1600" spc="-944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div.</a:t>
            </a:r>
            <a:endParaRPr sz="1600">
              <a:latin typeface="Courier New"/>
              <a:cs typeface="Courier New"/>
            </a:endParaRPr>
          </a:p>
          <a:p>
            <a:pPr marL="257175" indent="-244475">
              <a:lnSpc>
                <a:spcPts val="1830"/>
              </a:lnSpc>
              <a:buChar char="-"/>
              <a:tabLst>
                <a:tab pos="25717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a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three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boxes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where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two</a:t>
            </a:r>
            <a:endParaRPr sz="1600">
              <a:latin typeface="Courier New"/>
              <a:cs typeface="Courier New"/>
            </a:endParaRPr>
          </a:p>
          <a:p>
            <a:pPr marL="12700" marR="615950">
              <a:lnSpc>
                <a:spcPts val="1900"/>
              </a:lnSpc>
              <a:spcBef>
                <a:spcPts val="175"/>
              </a:spcBef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boxes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have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fixed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size,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but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third</a:t>
            </a:r>
            <a:r>
              <a:rPr sz="1600" spc="5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box </a:t>
            </a:r>
            <a:r>
              <a:rPr sz="1600" spc="-944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grows</a:t>
            </a:r>
            <a:r>
              <a:rPr sz="1600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and</a:t>
            </a:r>
            <a:r>
              <a:rPr sz="1600" spc="5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shrinks</a:t>
            </a:r>
            <a:r>
              <a:rPr sz="1600" spc="5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container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size.</a:t>
            </a:r>
            <a:endParaRPr sz="1600">
              <a:latin typeface="Courier New"/>
              <a:cs typeface="Courier New"/>
            </a:endParaRPr>
          </a:p>
          <a:p>
            <a:pPr marL="257175" indent="-244475">
              <a:lnSpc>
                <a:spcPts val="1820"/>
              </a:lnSpc>
              <a:buChar char="-"/>
              <a:tabLst>
                <a:tab pos="25717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a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of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50px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by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50px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endParaRPr sz="1600">
              <a:latin typeface="Courier New"/>
              <a:cs typeface="Courier New"/>
            </a:endParaRPr>
          </a:p>
          <a:p>
            <a:pPr marL="12700" marR="982980">
              <a:lnSpc>
                <a:spcPts val="1900"/>
              </a:lnSpc>
              <a:spcBef>
                <a:spcPts val="70"/>
              </a:spcBef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green.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It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should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respond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to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following </a:t>
            </a:r>
            <a:r>
              <a:rPr sz="1600" spc="-944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conditions:</a:t>
            </a:r>
            <a:endParaRPr sz="1600">
              <a:latin typeface="Courier New"/>
              <a:cs typeface="Courier New"/>
            </a:endParaRPr>
          </a:p>
          <a:p>
            <a:pPr marL="746125" marR="371475" lvl="1" indent="-244475">
              <a:lnSpc>
                <a:spcPts val="1900"/>
              </a:lnSpc>
              <a:spcBef>
                <a:spcPts val="110"/>
              </a:spcBef>
              <a:buChar char="-"/>
              <a:tabLst>
                <a:tab pos="74612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Keep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92A000"/>
                </a:solidFill>
                <a:latin typeface="Courier New"/>
                <a:cs typeface="Courier New"/>
              </a:rPr>
              <a:t>green</a:t>
            </a:r>
            <a:r>
              <a:rPr sz="1600" spc="5" dirty="0">
                <a:solidFill>
                  <a:srgbClr val="92A0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under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300px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of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view </a:t>
            </a:r>
            <a:r>
              <a:rPr sz="1600" spc="-944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port size</a:t>
            </a:r>
            <a:endParaRPr sz="1600">
              <a:latin typeface="Courier New"/>
              <a:cs typeface="Courier New"/>
            </a:endParaRPr>
          </a:p>
          <a:p>
            <a:pPr marL="746125" lvl="1" indent="-244475">
              <a:lnSpc>
                <a:spcPts val="1820"/>
              </a:lnSpc>
              <a:buChar char="-"/>
              <a:tabLst>
                <a:tab pos="74612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Change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to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ourier New"/>
                <a:cs typeface="Courier New"/>
              </a:rPr>
              <a:t>red</a:t>
            </a:r>
            <a:r>
              <a:rPr sz="16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from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300px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to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400px</a:t>
            </a:r>
            <a:endParaRPr sz="1600">
              <a:latin typeface="Courier New"/>
              <a:cs typeface="Courier New"/>
            </a:endParaRPr>
          </a:p>
          <a:p>
            <a:pPr marL="746125" lvl="1" indent="-244475">
              <a:lnSpc>
                <a:spcPts val="1910"/>
              </a:lnSpc>
              <a:buChar char="-"/>
              <a:tabLst>
                <a:tab pos="74612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Change color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to </a:t>
            </a:r>
            <a:r>
              <a:rPr sz="1600" spc="-5" dirty="0">
                <a:solidFill>
                  <a:srgbClr val="4285F4"/>
                </a:solidFill>
                <a:latin typeface="Courier New"/>
                <a:cs typeface="Courier New"/>
              </a:rPr>
              <a:t>blue</a:t>
            </a:r>
            <a:r>
              <a:rPr sz="1600" dirty="0">
                <a:solidFill>
                  <a:srgbClr val="4285F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after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400px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6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Flex Box, Grid </a:t>
            </a:r>
            <a:r>
              <a:rPr sz="1700" spc="5" dirty="0">
                <a:solidFill>
                  <a:srgbClr val="FFFFFF"/>
                </a:solidFill>
              </a:rPr>
              <a:t>and</a:t>
            </a:r>
            <a:r>
              <a:rPr sz="1700" spc="-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Media</a:t>
            </a:r>
            <a:r>
              <a:rPr sz="1700" spc="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Queries</a:t>
            </a:r>
            <a:endParaRPr sz="17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7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Animation,</a:t>
            </a:r>
            <a:r>
              <a:rPr sz="1700" spc="-5" dirty="0"/>
              <a:t> </a:t>
            </a:r>
            <a:r>
              <a:rPr sz="1700" dirty="0"/>
              <a:t>Transition</a:t>
            </a:r>
            <a:r>
              <a:rPr sz="1700" spc="5" dirty="0"/>
              <a:t> </a:t>
            </a:r>
            <a:r>
              <a:rPr sz="1700" dirty="0">
                <a:solidFill>
                  <a:srgbClr val="FFFFFF"/>
                </a:solidFill>
              </a:rPr>
              <a:t>&amp;</a:t>
            </a:r>
            <a:r>
              <a:rPr sz="1700" spc="5" dirty="0">
                <a:solidFill>
                  <a:srgbClr val="FFFFFF"/>
                </a:solidFill>
              </a:rPr>
              <a:t> Transform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6931" y="1704339"/>
            <a:ext cx="3113405" cy="173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Pseudo</a:t>
            </a:r>
            <a:r>
              <a:rPr sz="2800" spc="-7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Classes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Transitions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28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5936" y="151891"/>
            <a:ext cx="42106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39.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Pseudo</a:t>
            </a:r>
            <a:r>
              <a:rPr sz="3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Classes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0286" y="814323"/>
            <a:ext cx="4278630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Used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define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special states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HTML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elements.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Syntax: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selector:pseudo-class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{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styles }.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Common examples: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:hover,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:active,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:first-child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marR="46990" indent="-285750">
              <a:lnSpc>
                <a:spcPts val="1900"/>
              </a:lnSpc>
              <a:spcBef>
                <a:spcPts val="15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Target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elements based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on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 their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position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or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user </a:t>
            </a:r>
            <a:r>
              <a:rPr sz="1600" spc="-3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action.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1546" y="2274365"/>
            <a:ext cx="4213688" cy="16503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956" y="784866"/>
            <a:ext cx="3322174" cy="4194246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9336" y="151891"/>
            <a:ext cx="31438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40.</a:t>
            </a:r>
            <a:r>
              <a:rPr spc="-5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Transitions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5377" y="3151123"/>
            <a:ext cx="6372860" cy="19399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CSS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transition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property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enables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smooth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animation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between </a:t>
            </a:r>
            <a:r>
              <a:rPr sz="1800" spc="-39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changes</a:t>
            </a:r>
            <a:r>
              <a:rPr sz="18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CSS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property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values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5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transition-property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Defines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which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CSS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properties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will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transition.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transition-duration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Sets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how long the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transition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lasts.</a:t>
            </a:r>
            <a:endParaRPr sz="1800">
              <a:latin typeface="Calibri"/>
              <a:cs typeface="Calibri"/>
            </a:endParaRPr>
          </a:p>
          <a:p>
            <a:pPr marL="298450" marR="563880" indent="-285750">
              <a:lnSpc>
                <a:spcPts val="2180"/>
              </a:lnSpc>
              <a:spcBef>
                <a:spcPts val="3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transition-timing-function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speed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curve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800" spc="-39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transition.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039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transition-delay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Specifies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 delay before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transition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starts.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477" y="811658"/>
            <a:ext cx="7914669" cy="2286957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9336" y="151891"/>
            <a:ext cx="31438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40.</a:t>
            </a:r>
            <a:r>
              <a:rPr spc="-5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Transitions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090" y="960159"/>
            <a:ext cx="3152589" cy="39311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3402" y="974153"/>
            <a:ext cx="5366242" cy="219028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1823" y="151891"/>
            <a:ext cx="397827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41.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3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207" y="1253447"/>
            <a:ext cx="3540730" cy="35407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185920" marR="5080" indent="-285750">
              <a:lnSpc>
                <a:spcPts val="2110"/>
              </a:lnSpc>
              <a:spcBef>
                <a:spcPts val="210"/>
              </a:spcBef>
              <a:buClr>
                <a:srgbClr val="FFA50A"/>
              </a:buClr>
              <a:buFont typeface="Arial MT"/>
              <a:buChar char="•"/>
              <a:tabLst>
                <a:tab pos="4185285" algn="l"/>
                <a:tab pos="4185920" algn="l"/>
              </a:tabLst>
            </a:pPr>
            <a:r>
              <a:rPr spc="-5" dirty="0"/>
              <a:t>Allows modification</a:t>
            </a:r>
            <a:r>
              <a:rPr dirty="0"/>
              <a:t> of an element's</a:t>
            </a:r>
            <a:r>
              <a:rPr spc="-5" dirty="0"/>
              <a:t> shape </a:t>
            </a:r>
            <a:r>
              <a:rPr spc="-39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5" dirty="0"/>
              <a:t>position.</a:t>
            </a:r>
          </a:p>
          <a:p>
            <a:pPr marL="4185920" indent="-285750">
              <a:lnSpc>
                <a:spcPts val="2125"/>
              </a:lnSpc>
              <a:buClr>
                <a:srgbClr val="FFA50A"/>
              </a:buClr>
              <a:buFont typeface="Arial MT"/>
              <a:buChar char="•"/>
              <a:tabLst>
                <a:tab pos="4185285" algn="l"/>
                <a:tab pos="4185920" algn="l"/>
              </a:tabLst>
            </a:pPr>
            <a:r>
              <a:rPr spc="-5" dirty="0"/>
              <a:t>Can</a:t>
            </a:r>
            <a:r>
              <a:rPr spc="10" dirty="0"/>
              <a:t> </a:t>
            </a:r>
            <a:r>
              <a:rPr spc="-5" dirty="0"/>
              <a:t>perform</a:t>
            </a:r>
            <a:r>
              <a:rPr spc="5" dirty="0"/>
              <a:t> </a:t>
            </a:r>
            <a:r>
              <a:rPr spc="-5" dirty="0"/>
              <a:t>operations</a:t>
            </a:r>
            <a:r>
              <a:rPr dirty="0"/>
              <a:t> </a:t>
            </a:r>
            <a:r>
              <a:rPr spc="-5" dirty="0"/>
              <a:t>like</a:t>
            </a:r>
            <a:r>
              <a:rPr spc="15" dirty="0"/>
              <a:t> </a:t>
            </a:r>
            <a:r>
              <a:rPr spc="-5" dirty="0">
                <a:solidFill>
                  <a:srgbClr val="02FF00"/>
                </a:solidFill>
              </a:rPr>
              <a:t>rotate,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-5" dirty="0">
                <a:solidFill>
                  <a:srgbClr val="02FF00"/>
                </a:solidFill>
              </a:rPr>
              <a:t>scale,</a:t>
            </a:r>
          </a:p>
          <a:p>
            <a:pPr marL="4185920">
              <a:lnSpc>
                <a:spcPts val="2135"/>
              </a:lnSpc>
              <a:spcBef>
                <a:spcPts val="50"/>
              </a:spcBef>
            </a:pPr>
            <a:r>
              <a:rPr dirty="0">
                <a:solidFill>
                  <a:srgbClr val="02FF00"/>
                </a:solidFill>
              </a:rPr>
              <a:t>and</a:t>
            </a:r>
            <a:r>
              <a:rPr spc="-20" dirty="0">
                <a:solidFill>
                  <a:srgbClr val="02FF00"/>
                </a:solidFill>
              </a:rPr>
              <a:t> </a:t>
            </a:r>
            <a:r>
              <a:rPr spc="-5" dirty="0">
                <a:solidFill>
                  <a:srgbClr val="02FF00"/>
                </a:solidFill>
              </a:rPr>
              <a:t>translate</a:t>
            </a:r>
            <a:r>
              <a:rPr spc="-5" dirty="0"/>
              <a:t>.</a:t>
            </a:r>
          </a:p>
          <a:p>
            <a:pPr marL="4185920" marR="90170" indent="-285750">
              <a:lnSpc>
                <a:spcPts val="2180"/>
              </a:lnSpc>
              <a:spcBef>
                <a:spcPts val="30"/>
              </a:spcBef>
              <a:buClr>
                <a:srgbClr val="FFA50A"/>
              </a:buClr>
              <a:buFont typeface="Arial MT"/>
              <a:buChar char="•"/>
              <a:tabLst>
                <a:tab pos="4185285" algn="l"/>
                <a:tab pos="4185920" algn="l"/>
              </a:tabLst>
            </a:pPr>
            <a:r>
              <a:rPr dirty="0"/>
              <a:t>Does</a:t>
            </a:r>
            <a:r>
              <a:rPr spc="-5" dirty="0"/>
              <a:t> </a:t>
            </a:r>
            <a:r>
              <a:rPr dirty="0"/>
              <a:t>not </a:t>
            </a:r>
            <a:r>
              <a:rPr spc="-5" dirty="0"/>
              <a:t>affect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layout</a:t>
            </a:r>
            <a:r>
              <a:rPr dirty="0"/>
              <a:t> of</a:t>
            </a:r>
            <a:r>
              <a:rPr spc="5" dirty="0"/>
              <a:t> </a:t>
            </a:r>
            <a:r>
              <a:rPr spc="-5" dirty="0"/>
              <a:t>surrounding </a:t>
            </a:r>
            <a:r>
              <a:rPr spc="-395" dirty="0"/>
              <a:t> </a:t>
            </a:r>
            <a:r>
              <a:rPr spc="-5" dirty="0"/>
              <a:t>elements.</a:t>
            </a:r>
          </a:p>
          <a:p>
            <a:pPr marL="4185920" indent="-285750">
              <a:lnSpc>
                <a:spcPts val="2039"/>
              </a:lnSpc>
              <a:buClr>
                <a:srgbClr val="FFA50A"/>
              </a:buClr>
              <a:buFont typeface="Arial MT"/>
              <a:buChar char="•"/>
              <a:tabLst>
                <a:tab pos="4185285" algn="l"/>
                <a:tab pos="4185920" algn="l"/>
              </a:tabLst>
            </a:pPr>
            <a:r>
              <a:rPr spc="-5" dirty="0"/>
              <a:t>Used</a:t>
            </a:r>
            <a:r>
              <a:rPr dirty="0"/>
              <a:t> </a:t>
            </a:r>
            <a:r>
              <a:rPr spc="-5" dirty="0"/>
              <a:t>to</a:t>
            </a:r>
            <a:r>
              <a:rPr spc="5" dirty="0"/>
              <a:t> </a:t>
            </a:r>
            <a:r>
              <a:rPr spc="-5" dirty="0"/>
              <a:t>create</a:t>
            </a:r>
            <a:r>
              <a:rPr spc="5" dirty="0"/>
              <a:t> </a:t>
            </a:r>
            <a:r>
              <a:rPr spc="-5" dirty="0"/>
              <a:t>visual</a:t>
            </a:r>
            <a:r>
              <a:rPr dirty="0"/>
              <a:t> </a:t>
            </a:r>
            <a:r>
              <a:rPr spc="-5" dirty="0"/>
              <a:t>effects</a:t>
            </a:r>
            <a:r>
              <a:rPr dirty="0"/>
              <a:t> </a:t>
            </a:r>
            <a:r>
              <a:rPr spc="-5" dirty="0"/>
              <a:t>like</a:t>
            </a:r>
            <a:r>
              <a:rPr spc="15" dirty="0"/>
              <a:t> </a:t>
            </a:r>
            <a:r>
              <a:rPr dirty="0">
                <a:solidFill>
                  <a:srgbClr val="FFA50A"/>
                </a:solidFill>
              </a:rPr>
              <a:t>3D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pc="-5" dirty="0"/>
              <a:t>space</a:t>
            </a:r>
          </a:p>
          <a:p>
            <a:pPr marL="418592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transformations.</a:t>
            </a:r>
          </a:p>
          <a:p>
            <a:pPr marL="4185920" marR="100330" indent="-285750">
              <a:lnSpc>
                <a:spcPts val="2110"/>
              </a:lnSpc>
              <a:spcBef>
                <a:spcPts val="160"/>
              </a:spcBef>
              <a:buClr>
                <a:srgbClr val="FFA50A"/>
              </a:buClr>
              <a:buFont typeface="Arial MT"/>
              <a:buChar char="•"/>
              <a:tabLst>
                <a:tab pos="4185285" algn="l"/>
                <a:tab pos="4185920" algn="l"/>
              </a:tabLst>
            </a:pPr>
            <a:r>
              <a:rPr spc="-5" dirty="0"/>
              <a:t>Implemented</a:t>
            </a:r>
            <a:r>
              <a:rPr spc="10" dirty="0"/>
              <a:t> </a:t>
            </a:r>
            <a:r>
              <a:rPr spc="-5" dirty="0"/>
              <a:t>with</a:t>
            </a:r>
            <a:r>
              <a:rPr spc="15" dirty="0"/>
              <a:t> </a:t>
            </a:r>
            <a:r>
              <a:rPr spc="-5" dirty="0"/>
              <a:t>functions</a:t>
            </a:r>
            <a:r>
              <a:rPr spc="5" dirty="0"/>
              <a:t> </a:t>
            </a:r>
            <a:r>
              <a:rPr spc="-5" dirty="0"/>
              <a:t>like</a:t>
            </a:r>
            <a:r>
              <a:rPr spc="10" dirty="0"/>
              <a:t> </a:t>
            </a:r>
            <a:r>
              <a:rPr spc="-5" dirty="0">
                <a:solidFill>
                  <a:srgbClr val="FFA50A"/>
                </a:solidFill>
              </a:rPr>
              <a:t>rotate(), </a:t>
            </a:r>
            <a:r>
              <a:rPr spc="-390" dirty="0">
                <a:solidFill>
                  <a:srgbClr val="FFA50A"/>
                </a:solidFill>
              </a:rPr>
              <a:t> </a:t>
            </a:r>
            <a:r>
              <a:rPr spc="-5" dirty="0">
                <a:solidFill>
                  <a:srgbClr val="FFA50A"/>
                </a:solidFill>
              </a:rPr>
              <a:t>scale(),</a:t>
            </a:r>
            <a:r>
              <a:rPr dirty="0">
                <a:solidFill>
                  <a:srgbClr val="FFA50A"/>
                </a:solidFill>
              </a:rPr>
              <a:t> and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pc="-5" dirty="0">
                <a:solidFill>
                  <a:srgbClr val="FFA50A"/>
                </a:solidFill>
              </a:rPr>
              <a:t>translate()</a:t>
            </a:r>
            <a:r>
              <a:rPr spc="-5" dirty="0"/>
              <a:t>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461" y="151891"/>
            <a:ext cx="520763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41.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CSS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(Rotate)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948" y="853439"/>
            <a:ext cx="3931955" cy="41452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853439"/>
            <a:ext cx="1138672" cy="41452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76964" y="874267"/>
            <a:ext cx="3017520" cy="19367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8450" marR="5080" indent="-285750">
              <a:lnSpc>
                <a:spcPts val="2090"/>
              </a:lnSpc>
              <a:spcBef>
                <a:spcPts val="22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Rotates</a:t>
            </a:r>
            <a:r>
              <a:rPr sz="18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element around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fixed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point.</a:t>
            </a:r>
            <a:endParaRPr sz="1800">
              <a:latin typeface="Calibri"/>
              <a:cs typeface="Calibri"/>
            </a:endParaRPr>
          </a:p>
          <a:p>
            <a:pPr marL="298450" marR="303530" indent="-285750">
              <a:lnSpc>
                <a:spcPct val="9940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Defined using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rotate()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function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transform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property.</a:t>
            </a:r>
            <a:endParaRPr sz="1800">
              <a:latin typeface="Calibri"/>
              <a:cs typeface="Calibri"/>
            </a:endParaRPr>
          </a:p>
          <a:p>
            <a:pPr marL="298450" marR="118110" indent="-285750">
              <a:lnSpc>
                <a:spcPts val="2090"/>
              </a:lnSpc>
              <a:spcBef>
                <a:spcPts val="18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Default rotation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point is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element's</a:t>
            </a:r>
            <a:r>
              <a:rPr sz="18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center.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4930" y="151891"/>
            <a:ext cx="507238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41.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36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(Scale)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813854"/>
            <a:ext cx="3947935" cy="41833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3979" y="813854"/>
            <a:ext cx="1417688" cy="418334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930" y="151891"/>
            <a:ext cx="558038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41.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CSS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Transform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(Translate)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8" y="1031942"/>
            <a:ext cx="4279392" cy="39627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9393" y="1031941"/>
            <a:ext cx="1560636" cy="39627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318" y="1015"/>
            <a:ext cx="353250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A50A"/>
                </a:solidFill>
              </a:rPr>
              <a:t>1.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Basic</a:t>
            </a:r>
            <a:r>
              <a:rPr spc="-1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9853" y="3786123"/>
            <a:ext cx="641540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910"/>
              </a:lnSpc>
              <a:spcBef>
                <a:spcPts val="100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45" dirty="0">
                <a:solidFill>
                  <a:srgbClr val="FFA50A"/>
                </a:solidFill>
                <a:latin typeface="Comic Sans MS"/>
                <a:cs typeface="Comic Sans MS"/>
              </a:rPr>
              <a:t>Selector</a:t>
            </a:r>
            <a:r>
              <a:rPr sz="1600" spc="4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HTML element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that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you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want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style.</a:t>
            </a:r>
            <a:endParaRPr sz="1600">
              <a:latin typeface="Comic Sans MS"/>
              <a:cs typeface="Comic Sans MS"/>
            </a:endParaRPr>
          </a:p>
          <a:p>
            <a:pPr marL="355600" indent="-342900">
              <a:lnSpc>
                <a:spcPts val="1910"/>
              </a:lnSpc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35" dirty="0">
                <a:solidFill>
                  <a:srgbClr val="FFA50A"/>
                </a:solidFill>
                <a:latin typeface="Comic Sans MS"/>
                <a:cs typeface="Comic Sans MS"/>
              </a:rPr>
              <a:t>Property</a:t>
            </a:r>
            <a:r>
              <a:rPr sz="1600" spc="3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attribute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you want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to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change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(like font, color,</a:t>
            </a:r>
            <a:endParaRPr sz="1600">
              <a:latin typeface="Comic Sans MS"/>
              <a:cs typeface="Comic Sans MS"/>
            </a:endParaRPr>
          </a:p>
          <a:p>
            <a:pPr marL="354965">
              <a:lnSpc>
                <a:spcPts val="191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etc.).</a:t>
            </a:r>
            <a:endParaRPr sz="1600">
              <a:latin typeface="Comic Sans MS"/>
              <a:cs typeface="Comic Sans MS"/>
            </a:endParaRPr>
          </a:p>
          <a:p>
            <a:pPr marL="354965" marR="5080" indent="-342900">
              <a:lnSpc>
                <a:spcPts val="1900"/>
              </a:lnSpc>
              <a:spcBef>
                <a:spcPts val="65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25" dirty="0">
                <a:solidFill>
                  <a:srgbClr val="FFA50A"/>
                </a:solidFill>
                <a:latin typeface="Comic Sans MS"/>
                <a:cs typeface="Comic Sans MS"/>
              </a:rPr>
              <a:t>Value</a:t>
            </a:r>
            <a:r>
              <a:rPr sz="1600" spc="25" dirty="0">
                <a:solidFill>
                  <a:srgbClr val="FFFFFF"/>
                </a:solidFill>
                <a:latin typeface="Comic Sans MS"/>
                <a:cs typeface="Comic Sans MS"/>
              </a:rPr>
              <a:t>: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specific style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you want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to apply to the property (like </a:t>
            </a:r>
            <a:r>
              <a:rPr sz="1600" spc="-4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red,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bold,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etc.).</a:t>
            </a:r>
            <a:endParaRPr sz="16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507" y="698596"/>
            <a:ext cx="5194185" cy="286511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3661" y="151891"/>
            <a:ext cx="50546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41.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3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(Skew)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960159"/>
            <a:ext cx="4562160" cy="4034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5777" y="960159"/>
            <a:ext cx="3874603" cy="1243774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936" y="151891"/>
            <a:ext cx="29413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42.</a:t>
            </a:r>
            <a:r>
              <a:rPr spc="-7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777278"/>
            <a:ext cx="6551318" cy="418334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036" y="151891"/>
            <a:ext cx="51511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42.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r>
              <a:rPr sz="3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A50A"/>
                </a:solidFill>
                <a:latin typeface="Arial MT"/>
                <a:cs typeface="Arial MT"/>
              </a:rPr>
              <a:t>Properties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292" y="1037844"/>
            <a:ext cx="590105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109220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animation-name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Specifies the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name of the </a:t>
            </a:r>
            <a:r>
              <a:rPr sz="2000" spc="-4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@keyframes defined animation.</a:t>
            </a:r>
            <a:endParaRPr sz="2000">
              <a:latin typeface="Calibri"/>
              <a:cs typeface="Calibri"/>
            </a:endParaRPr>
          </a:p>
          <a:p>
            <a:pPr marL="298450" marR="7429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animation-duration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Defines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the total time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animation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takes to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complete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one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cycle.</a:t>
            </a:r>
            <a:endParaRPr sz="20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animation-timing-function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pacing of the </a:t>
            </a:r>
            <a:r>
              <a:rPr sz="2000" spc="-434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animation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(e.g., linear,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ease-in).</a:t>
            </a:r>
            <a:endParaRPr sz="2000">
              <a:latin typeface="Calibri"/>
              <a:cs typeface="Calibri"/>
            </a:endParaRPr>
          </a:p>
          <a:p>
            <a:pPr marL="298450" marR="26289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animation-delay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Sets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delay before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animation </a:t>
            </a:r>
            <a:r>
              <a:rPr sz="2000" spc="-434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starts,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 allowing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pause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before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initiation.</a:t>
            </a:r>
            <a:endParaRPr sz="2000">
              <a:latin typeface="Calibri"/>
              <a:cs typeface="Calibri"/>
            </a:endParaRPr>
          </a:p>
          <a:p>
            <a:pPr marL="298450" marR="23749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animation-iteration-count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Indicates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number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of </a:t>
            </a:r>
            <a:r>
              <a:rPr sz="2000" spc="-434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times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animation should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repeat.</a:t>
            </a:r>
            <a:endParaRPr sz="2000">
              <a:latin typeface="Calibri"/>
              <a:cs typeface="Calibri"/>
            </a:endParaRPr>
          </a:p>
          <a:p>
            <a:pPr marL="298450" marR="346075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animation-direction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Specifies the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direction of the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animation, allowing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reverse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or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alternate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cycles.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936" y="151891"/>
            <a:ext cx="29413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42.</a:t>
            </a:r>
            <a:r>
              <a:rPr spc="-7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152" y="718073"/>
            <a:ext cx="8900160" cy="4366260"/>
            <a:chOff x="73152" y="718073"/>
            <a:chExt cx="8900160" cy="4366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" y="718073"/>
              <a:ext cx="3348737" cy="43662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3177" y="826046"/>
              <a:ext cx="5809783" cy="1258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936" y="151891"/>
            <a:ext cx="29413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42.</a:t>
            </a:r>
            <a:r>
              <a:rPr spc="-7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7215" y="891645"/>
            <a:ext cx="3888740" cy="14045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45" y="879671"/>
            <a:ext cx="4986177" cy="2519923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7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2400" dirty="0"/>
              <a:t>R</a:t>
            </a:r>
            <a:r>
              <a:rPr sz="2400" spc="-5" dirty="0"/>
              <a:t>ev</a:t>
            </a:r>
            <a:r>
              <a:rPr sz="2400" dirty="0"/>
              <a:t>i</a:t>
            </a:r>
            <a:r>
              <a:rPr sz="2400" spc="-10" dirty="0"/>
              <a:t>s</a:t>
            </a:r>
            <a:r>
              <a:rPr sz="2400" dirty="0"/>
              <a:t>ion</a:t>
            </a:r>
            <a:endParaRPr sz="2400"/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Animation,</a:t>
            </a:r>
            <a:r>
              <a:rPr sz="1700" spc="-5" dirty="0"/>
              <a:t> </a:t>
            </a:r>
            <a:r>
              <a:rPr sz="1700" dirty="0"/>
              <a:t>Transition</a:t>
            </a:r>
            <a:r>
              <a:rPr sz="1700" spc="5" dirty="0"/>
              <a:t> </a:t>
            </a:r>
            <a:r>
              <a:rPr sz="1700" dirty="0">
                <a:solidFill>
                  <a:srgbClr val="FFFFFF"/>
                </a:solidFill>
              </a:rPr>
              <a:t>&amp;</a:t>
            </a:r>
            <a:r>
              <a:rPr sz="1700" spc="5" dirty="0">
                <a:solidFill>
                  <a:srgbClr val="FFFFFF"/>
                </a:solidFill>
              </a:rPr>
              <a:t> Transform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16931" y="1704339"/>
            <a:ext cx="3113405" cy="173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Pseudo</a:t>
            </a:r>
            <a:r>
              <a:rPr sz="2800" spc="-7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Classes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Transitions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28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0772" y="1633220"/>
            <a:ext cx="499745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A50A"/>
                </a:solidFill>
                <a:latin typeface="Courier New"/>
                <a:cs typeface="Courier New"/>
              </a:rPr>
              <a:t>-</a:t>
            </a:r>
            <a:r>
              <a:rPr sz="1800" spc="5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A50A"/>
                </a:solidFill>
                <a:latin typeface="Courier New"/>
                <a:cs typeface="Courier New"/>
              </a:rPr>
              <a:t>Create</a:t>
            </a:r>
            <a:r>
              <a:rPr sz="1800" spc="10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webpage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progress 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that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showcases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smooth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loading 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animation.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progress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should 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fill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up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from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0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100%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smooth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transition</a:t>
            </a:r>
            <a:r>
              <a:rPr sz="1800" spc="6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effect</a:t>
            </a:r>
            <a:r>
              <a:rPr sz="1800" spc="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800" spc="6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slight 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bounce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when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reaches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100%.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15" dirty="0"/>
              <a:t>Pra</a:t>
            </a:r>
            <a:r>
              <a:rPr spc="5" dirty="0"/>
              <a:t>c</a:t>
            </a:r>
            <a:r>
              <a:rPr spc="10" dirty="0"/>
              <a:t>t</a:t>
            </a:r>
            <a:r>
              <a:rPr spc="5" dirty="0"/>
              <a:t>ic</a:t>
            </a:r>
            <a:r>
              <a:rPr dirty="0"/>
              <a:t>e</a:t>
            </a:r>
            <a:r>
              <a:rPr spc="25" dirty="0"/>
              <a:t> </a:t>
            </a:r>
            <a:r>
              <a:rPr spc="20" dirty="0"/>
              <a:t>S</a:t>
            </a:r>
            <a:r>
              <a:rPr spc="10" dirty="0"/>
              <a:t>e</a:t>
            </a:r>
            <a:r>
              <a:rPr dirty="0"/>
              <a:t>t</a:t>
            </a:r>
            <a:r>
              <a:rPr spc="15" dirty="0"/>
              <a:t> </a:t>
            </a: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7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2400" dirty="0"/>
              <a:t>R</a:t>
            </a:r>
            <a:r>
              <a:rPr sz="2400" spc="-5" dirty="0"/>
              <a:t>ev</a:t>
            </a:r>
            <a:r>
              <a:rPr sz="2400" dirty="0"/>
              <a:t>i</a:t>
            </a:r>
            <a:r>
              <a:rPr sz="2400" spc="-10" dirty="0"/>
              <a:t>s</a:t>
            </a:r>
            <a:r>
              <a:rPr sz="2400" dirty="0"/>
              <a:t>ion</a:t>
            </a:r>
            <a:endParaRPr sz="2400"/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Animation,</a:t>
            </a:r>
            <a:r>
              <a:rPr sz="1700" spc="-5" dirty="0"/>
              <a:t> </a:t>
            </a:r>
            <a:r>
              <a:rPr sz="1700" dirty="0"/>
              <a:t>Transition</a:t>
            </a:r>
            <a:r>
              <a:rPr sz="1700" spc="10" dirty="0"/>
              <a:t> </a:t>
            </a:r>
            <a:r>
              <a:rPr sz="1700" dirty="0">
                <a:solidFill>
                  <a:srgbClr val="FFFFFF"/>
                </a:solidFill>
              </a:rPr>
              <a:t>&amp;</a:t>
            </a:r>
            <a:r>
              <a:rPr sz="1700" spc="5" dirty="0">
                <a:solidFill>
                  <a:srgbClr val="FFFFFF"/>
                </a:solidFill>
              </a:rPr>
              <a:t> Transform</a:t>
            </a:r>
            <a:endParaRPr sz="17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3587" y="28956"/>
            <a:ext cx="628904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5175">
              <a:lnSpc>
                <a:spcPct val="100000"/>
              </a:lnSpc>
              <a:spcBef>
                <a:spcPts val="100"/>
              </a:spcBef>
            </a:pPr>
            <a:r>
              <a:rPr sz="8000" dirty="0"/>
              <a:t>Project </a:t>
            </a:r>
            <a:r>
              <a:rPr sz="8000" spc="5" dirty="0"/>
              <a:t> </a:t>
            </a:r>
            <a:r>
              <a:rPr sz="8000" spc="-5" dirty="0">
                <a:solidFill>
                  <a:srgbClr val="FFA50A"/>
                </a:solidFill>
              </a:rPr>
              <a:t>Myntra</a:t>
            </a:r>
            <a:r>
              <a:rPr sz="8000" spc="-65" dirty="0">
                <a:solidFill>
                  <a:srgbClr val="FFA50A"/>
                </a:solidFill>
              </a:rPr>
              <a:t> </a:t>
            </a:r>
            <a:r>
              <a:rPr sz="8000" spc="-5" dirty="0"/>
              <a:t>Clone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202" y="1359340"/>
            <a:ext cx="1746607" cy="12124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7306" y="1015"/>
            <a:ext cx="39871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A50A"/>
                </a:solidFill>
              </a:rPr>
              <a:t>2.</a:t>
            </a:r>
            <a:r>
              <a:rPr spc="-30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Color</a:t>
            </a:r>
            <a:r>
              <a:rPr spc="-2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564" y="4061380"/>
            <a:ext cx="5511800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100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25" dirty="0">
                <a:solidFill>
                  <a:srgbClr val="FFA50A"/>
                </a:solidFill>
                <a:latin typeface="Comic Sans MS"/>
                <a:cs typeface="Comic Sans MS"/>
              </a:rPr>
              <a:t>Definition:</a:t>
            </a:r>
            <a:r>
              <a:rPr sz="1550" b="1" spc="-16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CSS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color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property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defines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text </a:t>
            </a:r>
            <a:r>
              <a:rPr sz="1550" b="1" spc="-65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f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or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g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rou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d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65" dirty="0">
                <a:solidFill>
                  <a:srgbClr val="FFFFFF"/>
                </a:solidFill>
                <a:latin typeface="Comic Sans MS"/>
                <a:cs typeface="Comic Sans MS"/>
              </a:rPr>
              <a:t>H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75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550" b="1" spc="-1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ele</a:t>
            </a:r>
            <a:r>
              <a:rPr sz="1550" b="1" spc="65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-27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550">
              <a:latin typeface="Comic Sans MS"/>
              <a:cs typeface="Comic Sans MS"/>
            </a:endParaRPr>
          </a:p>
          <a:p>
            <a:pPr marL="355600" marR="515620" indent="-342900">
              <a:lnSpc>
                <a:spcPct val="100800"/>
              </a:lnSpc>
              <a:spcBef>
                <a:spcPts val="140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60" dirty="0">
                <a:solidFill>
                  <a:srgbClr val="FFA50A"/>
                </a:solidFill>
                <a:latin typeface="Comic Sans MS"/>
                <a:cs typeface="Comic Sans MS"/>
              </a:rPr>
              <a:t>En</a:t>
            </a:r>
            <a:r>
              <a:rPr sz="1550" b="1" spc="25" dirty="0">
                <a:solidFill>
                  <a:srgbClr val="FFA50A"/>
                </a:solidFill>
                <a:latin typeface="Comic Sans MS"/>
                <a:cs typeface="Comic Sans MS"/>
              </a:rPr>
              <a:t>h</a:t>
            </a:r>
            <a:r>
              <a:rPr sz="1550" b="1" spc="20" dirty="0">
                <a:solidFill>
                  <a:srgbClr val="FFA50A"/>
                </a:solidFill>
                <a:latin typeface="Comic Sans MS"/>
                <a:cs typeface="Comic Sans MS"/>
              </a:rPr>
              <a:t>a</a:t>
            </a:r>
            <a:r>
              <a:rPr sz="1550" b="1" spc="60" dirty="0">
                <a:solidFill>
                  <a:srgbClr val="FFA50A"/>
                </a:solidFill>
                <a:latin typeface="Comic Sans MS"/>
                <a:cs typeface="Comic Sans MS"/>
              </a:rPr>
              <a:t>n</a:t>
            </a:r>
            <a:r>
              <a:rPr sz="1550" b="1" spc="50" dirty="0">
                <a:solidFill>
                  <a:srgbClr val="FFA50A"/>
                </a:solidFill>
                <a:latin typeface="Comic Sans MS"/>
                <a:cs typeface="Comic Sans MS"/>
              </a:rPr>
              <a:t>c</a:t>
            </a:r>
            <a:r>
              <a:rPr sz="1550" b="1" spc="45" dirty="0">
                <a:solidFill>
                  <a:srgbClr val="FFA50A"/>
                </a:solidFill>
                <a:latin typeface="Comic Sans MS"/>
                <a:cs typeface="Comic Sans MS"/>
              </a:rPr>
              <a:t>e</a:t>
            </a:r>
            <a:r>
              <a:rPr sz="1550" b="1" spc="65" dirty="0">
                <a:solidFill>
                  <a:srgbClr val="FFA50A"/>
                </a:solidFill>
                <a:latin typeface="Comic Sans MS"/>
                <a:cs typeface="Comic Sans MS"/>
              </a:rPr>
              <a:t>m</a:t>
            </a:r>
            <a:r>
              <a:rPr sz="1550" b="1" spc="45" dirty="0">
                <a:solidFill>
                  <a:srgbClr val="FFA50A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A50A"/>
                </a:solidFill>
                <a:latin typeface="Comic Sans MS"/>
                <a:cs typeface="Comic Sans MS"/>
              </a:rPr>
              <a:t>n</a:t>
            </a:r>
            <a:r>
              <a:rPr sz="1550" b="1" spc="50" dirty="0">
                <a:solidFill>
                  <a:srgbClr val="FFA50A"/>
                </a:solidFill>
                <a:latin typeface="Comic Sans MS"/>
                <a:cs typeface="Comic Sans MS"/>
              </a:rPr>
              <a:t>t</a:t>
            </a:r>
            <a:r>
              <a:rPr sz="1550" b="1" spc="-195" dirty="0">
                <a:solidFill>
                  <a:srgbClr val="FFA50A"/>
                </a:solidFill>
                <a:latin typeface="Comic Sans MS"/>
                <a:cs typeface="Comic Sans MS"/>
              </a:rPr>
              <a:t>:</a:t>
            </a:r>
            <a:r>
              <a:rPr sz="1550" b="1" spc="-17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Us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mph</a:t>
            </a:r>
            <a:r>
              <a:rPr sz="1550" b="1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iz</a:t>
            </a:r>
            <a:r>
              <a:rPr sz="1550" b="1" spc="1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ect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d  </a:t>
            </a:r>
            <a:r>
              <a:rPr sz="1550" b="1" spc="30" dirty="0">
                <a:solidFill>
                  <a:srgbClr val="FFFFFF"/>
                </a:solidFill>
                <a:latin typeface="Comic Sans MS"/>
                <a:cs typeface="Comic Sans MS"/>
              </a:rPr>
              <a:t>elevate</a:t>
            </a:r>
            <a:r>
              <a:rPr sz="1550" b="1" spc="-1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webpage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15" dirty="0">
                <a:solidFill>
                  <a:srgbClr val="FFFFFF"/>
                </a:solidFill>
                <a:latin typeface="Comic Sans MS"/>
                <a:cs typeface="Comic Sans MS"/>
              </a:rPr>
              <a:t>aesthetics.</a:t>
            </a:r>
            <a:endParaRPr sz="155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839" y="697938"/>
            <a:ext cx="8688190" cy="32924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2443" y="141732"/>
            <a:ext cx="559879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3.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Including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Styles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2000" dirty="0">
                <a:solidFill>
                  <a:srgbClr val="FFA50A"/>
                </a:solidFill>
              </a:rPr>
              <a:t>(Inline</a:t>
            </a:r>
            <a:r>
              <a:rPr sz="2000" spc="5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Styling)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19521" y="3319779"/>
            <a:ext cx="5907405" cy="14884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55600" marR="147320" indent="-34290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Direct Application: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Apply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HTML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ts val="183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One-off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Changes: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Ideal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single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, unique style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alterations.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ts val="191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Can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Be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 Cluttered: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lead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cluttered</a:t>
            </a:r>
            <a:r>
              <a:rPr sz="1600" b="1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HTML if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extensively.</a:t>
            </a:r>
            <a:endParaRPr sz="1600">
              <a:latin typeface="Calibri"/>
              <a:cs typeface="Calibri"/>
            </a:endParaRPr>
          </a:p>
          <a:p>
            <a:pPr marL="355600" marR="97790" indent="-342900">
              <a:lnSpc>
                <a:spcPts val="1900"/>
              </a:lnSpc>
              <a:spcBef>
                <a:spcPts val="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Limited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Reusability: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Reduces 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reusability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larger </a:t>
            </a:r>
            <a:r>
              <a:rPr sz="160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projects.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5237" y="786651"/>
            <a:ext cx="8823325" cy="2467610"/>
            <a:chOff x="225237" y="786651"/>
            <a:chExt cx="8823325" cy="24676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4193" y="786651"/>
              <a:ext cx="4163969" cy="2467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237" y="847164"/>
              <a:ext cx="4658956" cy="2407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2425" y="141732"/>
            <a:ext cx="589851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3.</a:t>
            </a:r>
            <a:r>
              <a:rPr spc="1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Including</a:t>
            </a:r>
            <a:r>
              <a:rPr sz="3200" spc="1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Styles</a:t>
            </a:r>
            <a:r>
              <a:rPr sz="3200" spc="15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(Internal</a:t>
            </a:r>
            <a:r>
              <a:rPr sz="200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Styling)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59008" y="3483355"/>
            <a:ext cx="6266815" cy="139128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365125" indent="-342900">
              <a:lnSpc>
                <a:spcPts val="2090"/>
              </a:lnSpc>
              <a:spcBef>
                <a:spcPts val="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Embedded CSS: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Styles are placed within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2FF00"/>
                </a:solidFill>
                <a:latin typeface="Calibri"/>
                <a:cs typeface="Calibri"/>
              </a:rPr>
              <a:t>&lt;style&gt;</a:t>
            </a:r>
            <a:r>
              <a:rPr sz="18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tags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section.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15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Cleaner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 than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Inline:</a:t>
            </a:r>
            <a:r>
              <a:rPr sz="18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2FF00"/>
                </a:solidFill>
                <a:latin typeface="Calibri"/>
                <a:cs typeface="Calibri"/>
              </a:rPr>
              <a:t>More organized</a:t>
            </a:r>
            <a:r>
              <a:rPr sz="18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compared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inline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styles.</a:t>
            </a:r>
            <a:endParaRPr sz="1800">
              <a:latin typeface="Calibri"/>
              <a:cs typeface="Calibri"/>
            </a:endParaRPr>
          </a:p>
          <a:p>
            <a:pPr marL="355600" marR="365125" indent="-342900">
              <a:lnSpc>
                <a:spcPts val="2110"/>
              </a:lnSpc>
              <a:spcBef>
                <a:spcPts val="1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Reusable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Styles: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Allows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some </a:t>
            </a:r>
            <a:r>
              <a:rPr sz="1800" b="1" spc="-5" dirty="0">
                <a:solidFill>
                  <a:srgbClr val="02FF00"/>
                </a:solidFill>
                <a:latin typeface="Calibri"/>
                <a:cs typeface="Calibri"/>
              </a:rPr>
              <a:t>reuse</a:t>
            </a:r>
            <a:r>
              <a:rPr sz="1800" b="1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styles across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page.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9772" y="663575"/>
            <a:ext cx="8757285" cy="2671445"/>
            <a:chOff x="279772" y="663575"/>
            <a:chExt cx="8757285" cy="2671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772" y="744818"/>
              <a:ext cx="4199756" cy="25093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9530" y="663575"/>
              <a:ext cx="4557311" cy="2671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4168" y="141732"/>
            <a:ext cx="593534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3.</a:t>
            </a:r>
            <a:r>
              <a:rPr spc="1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Including</a:t>
            </a:r>
            <a:r>
              <a:rPr sz="3200" spc="1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Styles</a:t>
            </a:r>
            <a:r>
              <a:rPr sz="3200" spc="15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(External</a:t>
            </a:r>
            <a:r>
              <a:rPr sz="200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Styling)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48193" y="3481323"/>
            <a:ext cx="654621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Separate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CSS</a:t>
            </a:r>
            <a:r>
              <a:rPr sz="16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File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Stores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styles in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separate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.css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linked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HTML.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reuse</a:t>
            </a:r>
            <a:r>
              <a:rPr sz="1600" b="1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webpages.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Link in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HTML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&lt;link&gt;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&lt;head&gt;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CSS.</a:t>
            </a:r>
            <a:endParaRPr sz="1600">
              <a:latin typeface="Calibri"/>
              <a:cs typeface="Calibri"/>
            </a:endParaRPr>
          </a:p>
          <a:p>
            <a:pPr marL="298450" marR="405765" indent="-285750">
              <a:lnSpc>
                <a:spcPts val="1900"/>
              </a:lnSpc>
              <a:spcBef>
                <a:spcPts val="1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Relative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or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Absolute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Path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The href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attribute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contain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relative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absolute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path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file.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1020" y="809197"/>
            <a:ext cx="1902759" cy="15171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4992" y="809198"/>
            <a:ext cx="3047930" cy="1796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233" y="775074"/>
            <a:ext cx="3839019" cy="22505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15" y="2327655"/>
            <a:ext cx="3360420" cy="2351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1950" marR="111125" indent="-349250">
              <a:lnSpc>
                <a:spcPct val="114199"/>
              </a:lnSpc>
              <a:spcBef>
                <a:spcPts val="110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Elements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that are used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create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website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called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Tags.</a:t>
            </a:r>
            <a:endParaRPr sz="1900">
              <a:latin typeface="Arial MT"/>
              <a:cs typeface="Arial MT"/>
            </a:endParaRPr>
          </a:p>
          <a:p>
            <a:pPr marL="361950" marR="5080" indent="-349250">
              <a:lnSpc>
                <a:spcPts val="2710"/>
              </a:lnSpc>
              <a:spcBef>
                <a:spcPts val="45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contain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content</a:t>
            </a:r>
            <a:r>
              <a:rPr sz="19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or </a:t>
            </a:r>
            <a:r>
              <a:rPr sz="1900" spc="-5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other</a:t>
            </a: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HTML</a:t>
            </a: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tags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15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A50A"/>
                </a:solidFill>
                <a:latin typeface="Arial MT"/>
                <a:cs typeface="Arial MT"/>
              </a:rPr>
              <a:t>text,</a:t>
            </a:r>
            <a:endParaRPr sz="1900">
              <a:latin typeface="Arial MT"/>
              <a:cs typeface="Arial MT"/>
            </a:endParaRPr>
          </a:p>
          <a:p>
            <a:pPr marL="361950">
              <a:lnSpc>
                <a:spcPct val="100000"/>
              </a:lnSpc>
              <a:spcBef>
                <a:spcPts val="315"/>
              </a:spcBef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images,</a:t>
            </a:r>
            <a:r>
              <a:rPr sz="19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links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59" y="844296"/>
            <a:ext cx="3639312" cy="12740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9512" y="141732"/>
            <a:ext cx="6785609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4.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HTML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Refresher</a:t>
            </a:r>
            <a:r>
              <a:rPr sz="3200" spc="15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FFA50A"/>
                </a:solidFill>
              </a:rPr>
              <a:t>Tags</a:t>
            </a:r>
            <a:r>
              <a:rPr sz="2400" spc="-10" dirty="0">
                <a:solidFill>
                  <a:srgbClr val="FFA50A"/>
                </a:solidFill>
              </a:rPr>
              <a:t> </a:t>
            </a:r>
            <a:r>
              <a:rPr sz="2400" dirty="0">
                <a:solidFill>
                  <a:srgbClr val="FFA50A"/>
                </a:solidFill>
              </a:rPr>
              <a:t>&amp; </a:t>
            </a:r>
            <a:r>
              <a:rPr sz="2400" spc="-10" dirty="0">
                <a:solidFill>
                  <a:srgbClr val="FFA50A"/>
                </a:solidFill>
              </a:rPr>
              <a:t>Attributes</a:t>
            </a:r>
            <a:r>
              <a:rPr sz="2400" spc="-10" dirty="0">
                <a:solidFill>
                  <a:srgbClr val="FFFFFF"/>
                </a:solidFill>
              </a:rPr>
              <a:t>)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6032" y="844296"/>
            <a:ext cx="4788408" cy="11856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55398" y="2250439"/>
            <a:ext cx="402526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5080" indent="-361950">
              <a:lnSpc>
                <a:spcPct val="114300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Provides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additional information </a:t>
            </a:r>
            <a:r>
              <a:rPr sz="2100" spc="-57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name=value</a:t>
            </a:r>
            <a:r>
              <a:rPr sz="21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format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200" y="141732"/>
            <a:ext cx="492823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4.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HTML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Refresher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(DOM)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873998" y="753363"/>
            <a:ext cx="4201795" cy="1488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  <a:buAutoNum type="arabicPeriod"/>
              <a:tabLst>
                <a:tab pos="21590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Structure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Understanding: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Helps in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understanding 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hierarchical 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structure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of a 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webpage,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crucial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applying targeted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CSS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styles.</a:t>
            </a:r>
            <a:endParaRPr sz="1600">
              <a:latin typeface="Calibri"/>
              <a:cs typeface="Calibri"/>
            </a:endParaRPr>
          </a:p>
          <a:p>
            <a:pPr marL="12700" marR="212725">
              <a:lnSpc>
                <a:spcPts val="1900"/>
              </a:lnSpc>
              <a:spcBef>
                <a:spcPts val="150"/>
              </a:spcBef>
              <a:buAutoNum type="arabicPeriod"/>
              <a:tabLst>
                <a:tab pos="21590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Dynamic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Styling: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Enables learning about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dynamic styling, allowing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real-time changes </a:t>
            </a:r>
            <a:r>
              <a:rPr sz="1600" b="1" spc="-3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and interactivity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through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705" y="753035"/>
            <a:ext cx="4361466" cy="38660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00" y="1015"/>
            <a:ext cx="30232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FFFF"/>
                </a:solidFill>
              </a:rPr>
              <a:t>Need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of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A50A"/>
                </a:solidFill>
              </a:rPr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674" y="930655"/>
            <a:ext cx="3579495" cy="37109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Streamlines</a:t>
            </a:r>
            <a:r>
              <a:rPr sz="2100" spc="-4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development.</a:t>
            </a:r>
            <a:endParaRPr sz="2100">
              <a:latin typeface="Comic Sans MS"/>
              <a:cs typeface="Comic Sans MS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Increases</a:t>
            </a:r>
            <a:r>
              <a:rPr sz="21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productivity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2100">
              <a:latin typeface="Comic Sans MS"/>
              <a:cs typeface="Comic Sans MS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02FF00"/>
                </a:solidFill>
                <a:latin typeface="Comic Sans MS"/>
                <a:cs typeface="Comic Sans MS"/>
              </a:rPr>
              <a:t>Simplifies</a:t>
            </a:r>
            <a:r>
              <a:rPr sz="2100" spc="-1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complex</a:t>
            </a:r>
            <a:r>
              <a:rPr sz="21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tasks.</a:t>
            </a:r>
            <a:endParaRPr sz="2100">
              <a:latin typeface="Comic Sans MS"/>
              <a:cs typeface="Comic Sans MS"/>
            </a:endParaRPr>
          </a:p>
          <a:p>
            <a:pPr marL="374650" marR="1148715" indent="-361950">
              <a:lnSpc>
                <a:spcPct val="114300"/>
              </a:lnSpc>
              <a:spcBef>
                <a:spcPts val="2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Offers</a:t>
            </a:r>
            <a:r>
              <a:rPr sz="2100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21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unified </a:t>
            </a:r>
            <a:r>
              <a:rPr sz="2100" spc="-6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workspace.</a:t>
            </a:r>
            <a:endParaRPr sz="2100">
              <a:latin typeface="Comic Sans MS"/>
              <a:cs typeface="Comic Sans MS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IDE</a:t>
            </a:r>
            <a:r>
              <a:rPr sz="2100" spc="-4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Features</a:t>
            </a:r>
            <a:endParaRPr sz="2100">
              <a:latin typeface="Comic Sans MS"/>
              <a:cs typeface="Comic Sans MS"/>
            </a:endParaRPr>
          </a:p>
          <a:p>
            <a:pPr marL="831850" lvl="1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831215" algn="l"/>
                <a:tab pos="831850" algn="l"/>
              </a:tabLst>
            </a:pP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Code</a:t>
            </a:r>
            <a:r>
              <a:rPr sz="2100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Autocomplete</a:t>
            </a:r>
            <a:endParaRPr sz="2100">
              <a:latin typeface="Comic Sans MS"/>
              <a:cs typeface="Comic Sans MS"/>
            </a:endParaRPr>
          </a:p>
          <a:p>
            <a:pPr marL="831850" lvl="1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831215" algn="l"/>
                <a:tab pos="831850" algn="l"/>
              </a:tabLst>
            </a:pP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Syntax</a:t>
            </a:r>
            <a:r>
              <a:rPr sz="2100" spc="-5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Highlighting</a:t>
            </a:r>
            <a:endParaRPr sz="2100">
              <a:latin typeface="Comic Sans MS"/>
              <a:cs typeface="Comic Sans MS"/>
            </a:endParaRPr>
          </a:p>
          <a:p>
            <a:pPr marL="831850" lvl="1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831215" algn="l"/>
                <a:tab pos="831850" algn="l"/>
              </a:tabLst>
            </a:pP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Version</a:t>
            </a:r>
            <a:r>
              <a:rPr sz="2100" spc="-4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Control</a:t>
            </a:r>
            <a:endParaRPr sz="2100">
              <a:latin typeface="Comic Sans MS"/>
              <a:cs typeface="Comic Sans MS"/>
            </a:endParaRPr>
          </a:p>
          <a:p>
            <a:pPr marL="831850" lvl="1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831215" algn="l"/>
                <a:tab pos="831850" algn="l"/>
              </a:tabLst>
            </a:pPr>
            <a:r>
              <a:rPr sz="2100" dirty="0">
                <a:solidFill>
                  <a:srgbClr val="00FF00"/>
                </a:solidFill>
                <a:latin typeface="Comic Sans MS"/>
                <a:cs typeface="Comic Sans MS"/>
              </a:rPr>
              <a:t>Error</a:t>
            </a:r>
            <a:r>
              <a:rPr sz="2100" spc="-4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Checking</a:t>
            </a:r>
            <a:endParaRPr sz="21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7101" y="755857"/>
            <a:ext cx="4190365" cy="4190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7537" y="1015"/>
            <a:ext cx="28282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5</a:t>
            </a:r>
            <a:r>
              <a:rPr spc="-5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Comments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249" y="1025143"/>
            <a:ext cx="4040504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104775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notes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in HTML or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CSS code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displayed</a:t>
            </a:r>
            <a:r>
              <a:rPr sz="21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Syntax: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&lt;!--</a:t>
            </a:r>
            <a:r>
              <a:rPr sz="21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Comment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here</a:t>
            </a:r>
            <a:r>
              <a:rPr sz="21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--&gt;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Helpful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organization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multi-line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single-line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515" y="893866"/>
            <a:ext cx="3900679" cy="26090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6275" y="1015"/>
            <a:ext cx="52489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6.MDN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4839" y="3318255"/>
            <a:ext cx="4317365" cy="169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308610" indent="-349250">
              <a:lnSpc>
                <a:spcPct val="1147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For </a:t>
            </a: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Official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resource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CSS,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visit </a:t>
            </a:r>
            <a:r>
              <a:rPr sz="1900" spc="-515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9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https://developer.mozilla.org/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Includes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examples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real-world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Updated</a:t>
            </a:r>
            <a:r>
              <a:rPr sz="19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CSS-3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Trusted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developers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worldwide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164" y="648722"/>
            <a:ext cx="5789735" cy="26217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6032" y="930655"/>
            <a:ext cx="4842510" cy="15011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real-time</a:t>
            </a:r>
            <a:r>
              <a:rPr sz="21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editing</a:t>
            </a:r>
            <a:r>
              <a:rPr sz="21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HTML/CSS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Useful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debugging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Shows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element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 hierarchy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Highlights</a:t>
            </a:r>
            <a:r>
              <a:rPr sz="21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selected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856" y="950975"/>
            <a:ext cx="2517648" cy="38221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6543" y="1015"/>
            <a:ext cx="60305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Tools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2000" dirty="0">
                <a:solidFill>
                  <a:srgbClr val="FFA50A"/>
                </a:solidFill>
              </a:rPr>
              <a:t>(Inspect</a:t>
            </a:r>
            <a:r>
              <a:rPr sz="2000" spc="-15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element</a:t>
            </a:r>
            <a:r>
              <a:rPr sz="2000" spc="-5" dirty="0">
                <a:solidFill>
                  <a:srgbClr val="FFA50A"/>
                </a:solidFill>
              </a:rPr>
              <a:t>)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9264" y="893063"/>
            <a:ext cx="3825240" cy="38221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2500" y="955040"/>
            <a:ext cx="4251325" cy="39725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temporary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Affect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only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current session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saved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Reset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upon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reload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ts val="2900"/>
              </a:lnSpc>
              <a:spcBef>
                <a:spcPts val="14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Useful for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testing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, not permanent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fixes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 MT"/>
              <a:cs typeface="Arial MT"/>
            </a:endParaRPr>
          </a:p>
          <a:p>
            <a:pPr marL="180340" marR="21590" algn="ctr">
              <a:lnSpc>
                <a:spcPct val="115199"/>
              </a:lnSpc>
            </a:pP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Like: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If</a:t>
            </a:r>
            <a:r>
              <a:rPr sz="2100" spc="5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you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 change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the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 question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in </a:t>
            </a:r>
            <a:r>
              <a:rPr sz="2100" spc="-57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your 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question paper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that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has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no 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effect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on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actual exam.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1062" y="1015"/>
            <a:ext cx="73818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 </a:t>
            </a:r>
            <a:r>
              <a:rPr spc="5" dirty="0">
                <a:solidFill>
                  <a:srgbClr val="FFA50A"/>
                </a:solidFill>
              </a:rPr>
              <a:t>Tools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</a:t>
            </a:r>
            <a:r>
              <a:rPr sz="2000" spc="-5" dirty="0">
                <a:solidFill>
                  <a:srgbClr val="FFFFFF"/>
                </a:solidFill>
              </a:rPr>
              <a:t>Changes </a:t>
            </a:r>
            <a:r>
              <a:rPr sz="2000" dirty="0">
                <a:solidFill>
                  <a:srgbClr val="FFFFFF"/>
                </a:solidFill>
              </a:rPr>
              <a:t>happening</a:t>
            </a:r>
            <a:r>
              <a:rPr sz="2000" spc="-5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at</a:t>
            </a:r>
            <a:r>
              <a:rPr sz="2000" spc="-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Client)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4280" y="1015"/>
            <a:ext cx="66751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Tools</a:t>
            </a:r>
            <a:r>
              <a:rPr spc="2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(CSS</a:t>
            </a:r>
            <a:r>
              <a:rPr sz="200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Specific </a:t>
            </a:r>
            <a:r>
              <a:rPr sz="2000" spc="-5" dirty="0">
                <a:solidFill>
                  <a:srgbClr val="FFFFFF"/>
                </a:solidFill>
              </a:rPr>
              <a:t>element</a:t>
            </a:r>
            <a:r>
              <a:rPr sz="2000" spc="-5" dirty="0">
                <a:solidFill>
                  <a:srgbClr val="FFA50A"/>
                </a:solidFill>
              </a:rPr>
              <a:t>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4867013" y="935227"/>
            <a:ext cx="3747135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116666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Styles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Panel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SzPct val="116666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Box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SzPct val="116666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happening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130" y="699246"/>
            <a:ext cx="4288926" cy="43030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281" y="1015"/>
            <a:ext cx="54051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Tools </a:t>
            </a:r>
            <a:r>
              <a:rPr sz="2000" spc="-5" dirty="0">
                <a:solidFill>
                  <a:srgbClr val="FFA50A"/>
                </a:solidFill>
              </a:rPr>
              <a:t>(Source</a:t>
            </a:r>
            <a:r>
              <a:rPr sz="200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tab</a:t>
            </a:r>
            <a:r>
              <a:rPr sz="2000" spc="-5" dirty="0">
                <a:solidFill>
                  <a:srgbClr val="FFA50A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478" y="867091"/>
            <a:ext cx="4809190" cy="38793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2443" y="1015"/>
            <a:ext cx="55987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Tools </a:t>
            </a:r>
            <a:r>
              <a:rPr sz="2000" spc="-5" dirty="0">
                <a:solidFill>
                  <a:srgbClr val="FFA50A"/>
                </a:solidFill>
              </a:rPr>
              <a:t>(Network </a:t>
            </a:r>
            <a:r>
              <a:rPr sz="2000" spc="-5" dirty="0">
                <a:solidFill>
                  <a:srgbClr val="FFFFFF"/>
                </a:solidFill>
              </a:rPr>
              <a:t>tab</a:t>
            </a:r>
            <a:r>
              <a:rPr sz="2000" spc="-5" dirty="0">
                <a:solidFill>
                  <a:srgbClr val="FFA50A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497" y="803100"/>
            <a:ext cx="6631266" cy="307690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1937" y="1015"/>
            <a:ext cx="60794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 </a:t>
            </a:r>
            <a:r>
              <a:rPr spc="5" dirty="0">
                <a:solidFill>
                  <a:srgbClr val="FFA50A"/>
                </a:solidFill>
              </a:rPr>
              <a:t>Tools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(Performance</a:t>
            </a:r>
            <a:r>
              <a:rPr sz="2000" spc="5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tab</a:t>
            </a:r>
            <a:r>
              <a:rPr sz="2000" spc="-5" dirty="0">
                <a:solidFill>
                  <a:srgbClr val="FFA50A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340" y="803100"/>
            <a:ext cx="5197082" cy="42208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293" y="141732"/>
            <a:ext cx="520636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Element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658" y="847163"/>
            <a:ext cx="3733799" cy="23321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8223" y="791307"/>
            <a:ext cx="4047564" cy="24590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8886" y="3529076"/>
            <a:ext cx="672338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Targets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Elements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Selects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tag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Simply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element's</a:t>
            </a:r>
            <a:r>
              <a:rPr sz="18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Uniform</a:t>
            </a:r>
            <a:r>
              <a:rPr sz="18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consistent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styles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instances.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Ease of</a:t>
            </a:r>
            <a:r>
              <a:rPr sz="1800" b="1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Straightforward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easy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implement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 basic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4361" y="141732"/>
            <a:ext cx="537654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Universal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732" y="887347"/>
            <a:ext cx="3831802" cy="24525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6268" y="779923"/>
            <a:ext cx="4162999" cy="25562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8193" y="3636264"/>
            <a:ext cx="6701155" cy="132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014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Matches All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 Targets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styles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all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elements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webpage.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Utilized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asterisk (*).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Resets</a:t>
            </a:r>
            <a:r>
              <a:rPr sz="17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Styles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reset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margins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paddings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globally.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Broad</a:t>
            </a:r>
            <a:r>
              <a:rPr sz="17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Useful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universal attributes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font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or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color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Caution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cause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conflicts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wide-reaching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effects.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9006" y="1015"/>
            <a:ext cx="47244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5" dirty="0">
                <a:solidFill>
                  <a:srgbClr val="FFFFFF"/>
                </a:solidFill>
                <a:latin typeface="Comic Sans MS"/>
                <a:cs typeface="Comic Sans MS"/>
              </a:rPr>
              <a:t>Installation </a:t>
            </a:r>
            <a:r>
              <a:rPr sz="3900" dirty="0">
                <a:solidFill>
                  <a:srgbClr val="FFFFFF"/>
                </a:solidFill>
                <a:latin typeface="Comic Sans MS"/>
                <a:cs typeface="Comic Sans MS"/>
              </a:rPr>
              <a:t>&amp;</a:t>
            </a:r>
            <a:r>
              <a:rPr sz="3900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Setup</a:t>
            </a:r>
            <a:endParaRPr sz="39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8525" y="1276603"/>
            <a:ext cx="33127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FF00"/>
                </a:solidFill>
                <a:latin typeface="Comic Sans MS"/>
                <a:cs typeface="Comic Sans MS"/>
              </a:rPr>
              <a:t>1.</a:t>
            </a:r>
            <a:r>
              <a:rPr sz="3000" spc="27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omic Sans MS"/>
                <a:cs typeface="Comic Sans MS"/>
              </a:rPr>
              <a:t>Search</a:t>
            </a:r>
            <a:r>
              <a:rPr sz="30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000" dirty="0">
                <a:solidFill>
                  <a:srgbClr val="FFFFFF"/>
                </a:solidFill>
                <a:latin typeface="Comic Sans MS"/>
                <a:cs typeface="Comic Sans MS"/>
              </a:rPr>
              <a:t>VS</a:t>
            </a:r>
            <a:r>
              <a:rPr sz="30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000" dirty="0">
                <a:solidFill>
                  <a:srgbClr val="FFFFFF"/>
                </a:solidFill>
                <a:latin typeface="Comic Sans MS"/>
                <a:cs typeface="Comic Sans MS"/>
              </a:rPr>
              <a:t>Code</a:t>
            </a:r>
            <a:endParaRPr sz="30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201168"/>
            <a:ext cx="871728" cy="8839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943" y="141732"/>
            <a:ext cx="547306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id</a:t>
            </a:r>
            <a:r>
              <a:rPr sz="2400" spc="-10" dirty="0">
                <a:solidFill>
                  <a:srgbClr val="02FF00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&amp;</a:t>
            </a:r>
            <a:r>
              <a:rPr sz="2400" spc="-5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02FF00"/>
                </a:solidFill>
              </a:rPr>
              <a:t>class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property)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92440" y="3213100"/>
            <a:ext cx="588518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ID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Assigns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unique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identifier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 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single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HTML element.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6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Class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grouping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style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collectively.</a:t>
            </a:r>
            <a:endParaRPr sz="1600">
              <a:latin typeface="Calibri"/>
              <a:cs typeface="Calibri"/>
            </a:endParaRPr>
          </a:p>
          <a:p>
            <a:pPr marL="298450" marR="210820" indent="-285750">
              <a:lnSpc>
                <a:spcPts val="1900"/>
              </a:lnSpc>
              <a:spcBef>
                <a:spcPts val="11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Classes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Class properties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be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across different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consistent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2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Specificity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properties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assist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targeting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specific elements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groups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precise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716" y="702186"/>
            <a:ext cx="8916670" cy="2445385"/>
            <a:chOff x="113716" y="702186"/>
            <a:chExt cx="8916670" cy="2445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16" y="746311"/>
              <a:ext cx="4886736" cy="23283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4805" y="702186"/>
              <a:ext cx="4035477" cy="2445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0136" y="141732"/>
            <a:ext cx="440499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Id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297" y="771552"/>
            <a:ext cx="4154020" cy="26010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732276"/>
            <a:ext cx="4463956" cy="27437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9504" y="3569208"/>
            <a:ext cx="6055360" cy="13271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98450" marR="345440" indent="-285750">
              <a:lnSpc>
                <a:spcPts val="1989"/>
              </a:lnSpc>
              <a:spcBef>
                <a:spcPts val="20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Unique</a:t>
            </a:r>
            <a:r>
              <a:rPr sz="17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Identifier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unique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ID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hash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(#)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symbol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Single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 Use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Each ID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should be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once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per page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uniqueness.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sz="17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Ideal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individual,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distinct</a:t>
            </a:r>
            <a:r>
              <a:rPr sz="17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3606" y="141732"/>
            <a:ext cx="47777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Class</a:t>
            </a:r>
            <a:r>
              <a:rPr sz="2400" spc="-2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52" y="766483"/>
            <a:ext cx="3924073" cy="26968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9103" y="715280"/>
            <a:ext cx="4573672" cy="28078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9505" y="3568700"/>
            <a:ext cx="6562090" cy="13912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7815" marR="5080" indent="-28575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Group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elements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grouped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under a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class.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Utilizes 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dot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 (.)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symbol.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consistent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styling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Versatility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Ideal for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4868" y="141732"/>
            <a:ext cx="489521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Group</a:t>
            </a:r>
            <a:r>
              <a:rPr sz="2400" spc="-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39505" y="3753611"/>
            <a:ext cx="66440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Multiple</a:t>
            </a:r>
            <a:r>
              <a:rPr sz="2000" b="1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Elements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2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sz="2000" spc="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simultaneously.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Separates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selectors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commas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Efficiency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Reduces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redundancy</a:t>
            </a:r>
            <a:r>
              <a:rPr sz="20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saves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178" y="756396"/>
            <a:ext cx="2737670" cy="2571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8119" y="678525"/>
            <a:ext cx="4425274" cy="27168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0" y="141732"/>
            <a:ext cx="571627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Descendant</a:t>
            </a:r>
            <a:r>
              <a:rPr sz="2400" spc="-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8993" y="3852672"/>
            <a:ext cx="7038975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014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Nested</a:t>
            </a:r>
            <a:r>
              <a:rPr sz="17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nested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specified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Separate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selectors with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spaces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3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Hierarchy-Based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hierarchical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HTML.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sz="17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targeted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0241" y="641071"/>
            <a:ext cx="8730615" cy="3218815"/>
            <a:chOff x="370241" y="641071"/>
            <a:chExt cx="8730615" cy="32188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241" y="690297"/>
              <a:ext cx="4423634" cy="31690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3876" y="641071"/>
              <a:ext cx="4306399" cy="2617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9823" y="1341119"/>
            <a:ext cx="1767839" cy="28285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9892" y="0"/>
            <a:ext cx="3713479" cy="112776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1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4200" spc="10" dirty="0"/>
              <a:t>Re</a:t>
            </a:r>
            <a:r>
              <a:rPr sz="4200" spc="5" dirty="0"/>
              <a:t>v</a:t>
            </a:r>
            <a:r>
              <a:rPr sz="4200" spc="-5" dirty="0"/>
              <a:t>i</a:t>
            </a:r>
            <a:r>
              <a:rPr sz="4200" spc="5" dirty="0"/>
              <a:t>s</a:t>
            </a:r>
            <a:r>
              <a:rPr sz="4200" spc="-5" dirty="0"/>
              <a:t>i</a:t>
            </a:r>
            <a:r>
              <a:rPr sz="4200" dirty="0"/>
              <a:t>on</a:t>
            </a:r>
            <a:endParaRPr sz="4200"/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700" spc="5" dirty="0"/>
              <a:t>CSS</a:t>
            </a:r>
            <a:r>
              <a:rPr sz="1700" spc="-40" dirty="0"/>
              <a:t> </a:t>
            </a:r>
            <a:r>
              <a:rPr sz="1700" dirty="0">
                <a:solidFill>
                  <a:srgbClr val="FFFFFF"/>
                </a:solidFill>
              </a:rPr>
              <a:t>Basics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11853" y="1228852"/>
            <a:ext cx="3674745" cy="343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Basic</a:t>
            </a:r>
            <a:r>
              <a:rPr sz="28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Syntax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Color</a:t>
            </a:r>
            <a:r>
              <a:rPr sz="2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Including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Arial MT"/>
                <a:cs typeface="Arial MT"/>
              </a:rPr>
              <a:t>Styles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HTML</a:t>
            </a:r>
            <a:r>
              <a:rPr sz="2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Refresher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Comments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MDN</a:t>
            </a:r>
            <a:r>
              <a:rPr sz="2800" spc="-6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Documentation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Browser</a:t>
            </a:r>
            <a:r>
              <a:rPr sz="28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Selectors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EF8600"/>
                </a:solidFill>
              </a:rPr>
              <a:t>1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CSS</a:t>
            </a:r>
            <a:r>
              <a:rPr sz="1700" spc="-40" dirty="0"/>
              <a:t> </a:t>
            </a:r>
            <a:r>
              <a:rPr sz="1700" dirty="0">
                <a:solidFill>
                  <a:srgbClr val="FFFFFF"/>
                </a:solidFill>
              </a:rPr>
              <a:t>Basics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209847" y="1279652"/>
            <a:ext cx="5249545" cy="276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buClr>
                <a:srgbClr val="02FF00"/>
              </a:buClr>
              <a:buFont typeface="Arial MT"/>
              <a:buChar char="•"/>
              <a:tabLst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heading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set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the text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color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mic Sans MS"/>
                <a:cs typeface="Comic Sans MS"/>
              </a:rPr>
              <a:t>red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  <a:p>
            <a:pPr marL="298450" marR="336550" indent="-285750" algn="just">
              <a:lnSpc>
                <a:spcPct val="99400"/>
              </a:lnSpc>
              <a:spcBef>
                <a:spcPts val="60"/>
              </a:spcBef>
              <a:buClr>
                <a:srgbClr val="02FF00"/>
              </a:buClr>
              <a:buFont typeface="Arial MT"/>
              <a:buChar char="•"/>
              <a:tabLst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 div with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id </a:t>
            </a:r>
            <a:r>
              <a:rPr sz="1800" spc="-5" dirty="0">
                <a:solidFill>
                  <a:srgbClr val="02FF00"/>
                </a:solidFill>
                <a:latin typeface="Comic Sans MS"/>
                <a:cs typeface="Comic Sans MS"/>
              </a:rPr>
              <a:t>#heading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, include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CSS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using all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3 ways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line, style </a:t>
            </a:r>
            <a:r>
              <a:rPr sz="1800" dirty="0">
                <a:solidFill>
                  <a:srgbClr val="FFA50A"/>
                </a:solidFill>
                <a:latin typeface="Comic Sans MS"/>
                <a:cs typeface="Comic Sans MS"/>
              </a:rPr>
              <a:t>tag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and external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,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 observe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priority.</a:t>
            </a:r>
            <a:endParaRPr sz="1800">
              <a:latin typeface="Comic Sans MS"/>
              <a:cs typeface="Comic Sans MS"/>
            </a:endParaRPr>
          </a:p>
          <a:p>
            <a:pPr marL="298450" indent="-285750" algn="just">
              <a:lnSpc>
                <a:spcPts val="2090"/>
              </a:lnSpc>
              <a:buClr>
                <a:srgbClr val="02FF00"/>
              </a:buClr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Add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comments</a:t>
            </a:r>
            <a:r>
              <a:rPr sz="18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your</a:t>
            </a:r>
            <a:r>
              <a:rPr sz="18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2FF00"/>
                </a:solidFill>
                <a:latin typeface="Comic Sans MS"/>
                <a:cs typeface="Comic Sans MS"/>
              </a:rPr>
              <a:t>CSS</a:t>
            </a:r>
            <a:r>
              <a:rPr sz="1800" spc="-1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class</a:t>
            </a:r>
            <a:endParaRPr sz="1800">
              <a:latin typeface="Comic Sans MS"/>
              <a:cs typeface="Comic Sans MS"/>
            </a:endParaRPr>
          </a:p>
          <a:p>
            <a:pPr marL="298450" marR="5080" indent="-285750">
              <a:lnSpc>
                <a:spcPct val="99400"/>
              </a:lnSpc>
              <a:spcBef>
                <a:spcPts val="60"/>
              </a:spcBef>
              <a:buClr>
                <a:srgbClr val="02FF00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div, paragraph and</a:t>
            </a:r>
            <a:r>
              <a:rPr sz="18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heading</a:t>
            </a:r>
            <a:r>
              <a:rPr sz="18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use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id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Selector, element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selector and class selector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them.</a:t>
            </a:r>
            <a:endParaRPr sz="1800">
              <a:latin typeface="Comic Sans MS"/>
              <a:cs typeface="Comic Sans MS"/>
            </a:endParaRPr>
          </a:p>
          <a:p>
            <a:pPr marL="298450" marR="228600" indent="-285750">
              <a:lnSpc>
                <a:spcPts val="2090"/>
              </a:lnSpc>
              <a:spcBef>
                <a:spcPts val="175"/>
              </a:spcBef>
              <a:buClr>
                <a:srgbClr val="02FF00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two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divs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with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 id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omic Sans MS"/>
                <a:cs typeface="Comic Sans MS"/>
              </a:rPr>
              <a:t>first</a:t>
            </a:r>
            <a:r>
              <a:rPr sz="180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omic Sans MS"/>
                <a:cs typeface="Comic Sans MS"/>
              </a:rPr>
              <a:t>second</a:t>
            </a:r>
            <a:r>
              <a:rPr sz="180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define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color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for both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using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group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selector.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1381" y="1021463"/>
            <a:ext cx="3240523" cy="324052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Color</a:t>
            </a:r>
            <a:r>
              <a:rPr sz="1700" dirty="0"/>
              <a:t> System</a:t>
            </a:r>
            <a:r>
              <a:rPr sz="1700" spc="-5" dirty="0"/>
              <a:t> </a:t>
            </a:r>
            <a:r>
              <a:rPr sz="1700" dirty="0">
                <a:solidFill>
                  <a:srgbClr val="FFFFFF"/>
                </a:solidFill>
              </a:rPr>
              <a:t>&amp; Background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390975" y="1427988"/>
            <a:ext cx="555498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9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Background-Color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9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Color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04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Absolute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Units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29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Height</a:t>
            </a:r>
            <a:r>
              <a:rPr sz="3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2FF00"/>
                </a:solidFill>
                <a:latin typeface="Arial MT"/>
                <a:cs typeface="Arial MT"/>
              </a:rPr>
              <a:t>&amp;</a:t>
            </a:r>
            <a:r>
              <a:rPr sz="32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Width</a:t>
            </a:r>
            <a:r>
              <a:rPr sz="3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29"/>
              </a:lnSpc>
              <a:spcBef>
                <a:spcPts val="50"/>
              </a:spcBef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Background-Image</a:t>
            </a:r>
            <a:r>
              <a:rPr sz="3200" spc="-8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29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Visibility</a:t>
            </a:r>
            <a:r>
              <a:rPr sz="3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6693" y="26923"/>
            <a:ext cx="363156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00"/>
              </a:lnSpc>
            </a:pPr>
            <a:r>
              <a:rPr sz="3600" dirty="0">
                <a:solidFill>
                  <a:srgbClr val="FFA50A"/>
                </a:solidFill>
              </a:rPr>
              <a:t>9.</a:t>
            </a:r>
            <a:r>
              <a:rPr sz="3600" spc="-30" dirty="0">
                <a:solidFill>
                  <a:srgbClr val="FFA50A"/>
                </a:solidFill>
              </a:rPr>
              <a:t> </a:t>
            </a:r>
            <a:r>
              <a:rPr sz="3000" spc="-5" dirty="0">
                <a:solidFill>
                  <a:srgbClr val="02FF00"/>
                </a:solidFill>
              </a:rPr>
              <a:t>Background</a:t>
            </a:r>
            <a:r>
              <a:rPr sz="3000" spc="-15" dirty="0">
                <a:solidFill>
                  <a:srgbClr val="02FF00"/>
                </a:solidFill>
              </a:rPr>
              <a:t> </a:t>
            </a:r>
            <a:r>
              <a:rPr sz="3000" spc="-5" dirty="0">
                <a:solidFill>
                  <a:srgbClr val="FFFFFF"/>
                </a:solidFill>
              </a:rPr>
              <a:t>Color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78993" y="3521964"/>
            <a:ext cx="60737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Definition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element.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Utilized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background-color: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color;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Visual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 Appeal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Enhances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appeal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contrast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webpage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elements.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268" y="638736"/>
            <a:ext cx="8943975" cy="2487295"/>
            <a:chOff x="100268" y="638736"/>
            <a:chExt cx="8943975" cy="24872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68" y="651217"/>
              <a:ext cx="4998862" cy="2474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1008" y="638736"/>
              <a:ext cx="4022723" cy="2474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4056" y="141732"/>
            <a:ext cx="519557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</a:t>
            </a:r>
            <a:r>
              <a:rPr sz="2000" spc="-5" dirty="0">
                <a:solidFill>
                  <a:srgbClr val="FFFFFF"/>
                </a:solidFill>
              </a:rPr>
              <a:t>Color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Theory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055" y="900951"/>
            <a:ext cx="3300349" cy="31381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70210" y="809244"/>
            <a:ext cx="5064125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RGB Model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Creates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 by mixing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Red (R), </a:t>
            </a:r>
            <a:r>
              <a:rPr sz="2000" spc="-4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92D050"/>
                </a:solidFill>
                <a:latin typeface="Calibri"/>
                <a:cs typeface="Calibri"/>
              </a:rPr>
              <a:t>Green</a:t>
            </a:r>
            <a:r>
              <a:rPr sz="2000" spc="-1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92D050"/>
                </a:solidFill>
                <a:latin typeface="Calibri"/>
                <a:cs typeface="Calibri"/>
              </a:rPr>
              <a:t>(G)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D5BDC"/>
                </a:solidFill>
                <a:latin typeface="Calibri"/>
                <a:cs typeface="Calibri"/>
              </a:rPr>
              <a:t>Blue </a:t>
            </a:r>
            <a:r>
              <a:rPr sz="2000" dirty="0">
                <a:solidFill>
                  <a:srgbClr val="0D5BDC"/>
                </a:solidFill>
                <a:latin typeface="Calibri"/>
                <a:cs typeface="Calibri"/>
              </a:rPr>
              <a:t>(B)</a:t>
            </a:r>
            <a:r>
              <a:rPr sz="2000" spc="5" dirty="0">
                <a:solidFill>
                  <a:srgbClr val="0D5BD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light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sources.</a:t>
            </a:r>
            <a:endParaRPr sz="2000">
              <a:latin typeface="Calibri"/>
              <a:cs typeface="Calibri"/>
            </a:endParaRPr>
          </a:p>
          <a:p>
            <a:pPr marL="354965" marR="6667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Additive Model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More light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increased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brightness.</a:t>
            </a:r>
            <a:endParaRPr sz="2000">
              <a:latin typeface="Calibri"/>
              <a:cs typeface="Calibri"/>
            </a:endParaRPr>
          </a:p>
          <a:p>
            <a:pPr marL="354965" marR="110363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Primary Colors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R, G,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 are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foundational colors.</a:t>
            </a:r>
            <a:endParaRPr sz="2000">
              <a:latin typeface="Calibri"/>
              <a:cs typeface="Calibri"/>
            </a:endParaRPr>
          </a:p>
          <a:p>
            <a:pPr marL="354965" marR="46545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White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&amp;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Black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combined yield white;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absence equals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black.</a:t>
            </a:r>
            <a:endParaRPr sz="2000">
              <a:latin typeface="Calibri"/>
              <a:cs typeface="Calibri"/>
            </a:endParaRPr>
          </a:p>
          <a:p>
            <a:pPr marL="354965" marR="56197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Color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Depth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millions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color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variations.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7125" y="1015"/>
            <a:ext cx="43497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>
                <a:solidFill>
                  <a:srgbClr val="FFA50A"/>
                </a:solidFill>
              </a:rPr>
              <a:t>Vs</a:t>
            </a:r>
            <a:r>
              <a:rPr spc="10" dirty="0">
                <a:solidFill>
                  <a:srgbClr val="FFA50A"/>
                </a:solidFill>
              </a:rPr>
              <a:t>Co</a:t>
            </a:r>
            <a:r>
              <a:rPr spc="20" dirty="0">
                <a:solidFill>
                  <a:srgbClr val="FFA50A"/>
                </a:solidFill>
              </a:rPr>
              <a:t>d</a:t>
            </a:r>
            <a:r>
              <a:rPr dirty="0">
                <a:solidFill>
                  <a:srgbClr val="FFA50A"/>
                </a:solidFill>
              </a:rPr>
              <a:t>e</a:t>
            </a:r>
            <a:r>
              <a:rPr spc="-34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spc="25" dirty="0">
                <a:solidFill>
                  <a:srgbClr val="FFFFFF"/>
                </a:solidFill>
              </a:rPr>
              <a:t>x</a:t>
            </a:r>
            <a:r>
              <a:rPr spc="10" dirty="0">
                <a:solidFill>
                  <a:srgbClr val="FFFFFF"/>
                </a:solidFill>
              </a:rPr>
              <a:t>te</a:t>
            </a:r>
            <a:r>
              <a:rPr spc="20" dirty="0">
                <a:solidFill>
                  <a:srgbClr val="FFFFFF"/>
                </a:solidFill>
              </a:rPr>
              <a:t>n</a:t>
            </a:r>
            <a:r>
              <a:rPr spc="10" dirty="0">
                <a:solidFill>
                  <a:srgbClr val="FFFFFF"/>
                </a:solidFill>
              </a:rPr>
              <a:t>s</a:t>
            </a:r>
            <a:r>
              <a:rPr spc="5" dirty="0">
                <a:solidFill>
                  <a:srgbClr val="FFFFFF"/>
                </a:solidFill>
              </a:rPr>
              <a:t>i</a:t>
            </a:r>
            <a:r>
              <a:rPr spc="10" dirty="0">
                <a:solidFill>
                  <a:srgbClr val="FFFFFF"/>
                </a:solidFill>
              </a:rPr>
              <a:t>o</a:t>
            </a:r>
            <a:r>
              <a:rPr spc="20" dirty="0">
                <a:solidFill>
                  <a:srgbClr val="FFFFFF"/>
                </a:solidFill>
              </a:rPr>
              <a:t>n</a:t>
            </a:r>
            <a:r>
              <a:rPr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525" y="1212595"/>
            <a:ext cx="2499995" cy="10680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605"/>
              </a:spcBef>
              <a:buClr>
                <a:srgbClr val="00FF00"/>
              </a:buClr>
              <a:buAutoNum type="arabicPeriod"/>
              <a:tabLst>
                <a:tab pos="431800" algn="l"/>
              </a:tabLst>
            </a:pPr>
            <a:r>
              <a:rPr sz="3000" spc="-5" dirty="0">
                <a:solidFill>
                  <a:srgbClr val="FFFFFF"/>
                </a:solidFill>
                <a:latin typeface="Comic Sans MS"/>
                <a:cs typeface="Comic Sans MS"/>
              </a:rPr>
              <a:t>Live</a:t>
            </a:r>
            <a:r>
              <a:rPr sz="3000" spc="-8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omic Sans MS"/>
                <a:cs typeface="Comic Sans MS"/>
              </a:rPr>
              <a:t>Server</a:t>
            </a:r>
            <a:endParaRPr sz="3000">
              <a:latin typeface="Comic Sans MS"/>
              <a:cs typeface="Comic Sans MS"/>
            </a:endParaRPr>
          </a:p>
          <a:p>
            <a:pPr marL="431800" indent="-419100">
              <a:lnSpc>
                <a:spcPct val="100000"/>
              </a:lnSpc>
              <a:spcBef>
                <a:spcPts val="500"/>
              </a:spcBef>
              <a:buClr>
                <a:srgbClr val="00FF00"/>
              </a:buClr>
              <a:buAutoNum type="arabicPeriod"/>
              <a:tabLst>
                <a:tab pos="431800" algn="l"/>
              </a:tabLst>
            </a:pPr>
            <a:r>
              <a:rPr sz="3000" spc="-5" dirty="0">
                <a:solidFill>
                  <a:srgbClr val="FFFFFF"/>
                </a:solidFill>
                <a:latin typeface="Comic Sans MS"/>
                <a:cs typeface="Comic Sans MS"/>
              </a:rPr>
              <a:t>Prettier</a:t>
            </a:r>
            <a:endParaRPr sz="30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19" y="121920"/>
            <a:ext cx="1051560" cy="10637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19" y="3364991"/>
            <a:ext cx="1203960" cy="12039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1927" y="3419855"/>
            <a:ext cx="1149096" cy="11490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9937" y="141732"/>
            <a:ext cx="506412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(color picker)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75" y="827523"/>
            <a:ext cx="6368041" cy="41815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4187" y="141732"/>
            <a:ext cx="563499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(RGB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24773" y="3663188"/>
            <a:ext cx="6041390" cy="112585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9900" marR="5080" indent="-45720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Three </a:t>
            </a: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Channels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Consists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(R),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alibri"/>
                <a:cs typeface="Calibri"/>
              </a:rPr>
              <a:t>Green</a:t>
            </a:r>
            <a:r>
              <a:rPr sz="1800" spc="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(G),</a:t>
            </a:r>
            <a:r>
              <a:rPr sz="1800" spc="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5BDC"/>
                </a:solidFill>
                <a:latin typeface="Calibri"/>
                <a:cs typeface="Calibri"/>
              </a:rPr>
              <a:t>Blue</a:t>
            </a:r>
            <a:r>
              <a:rPr sz="1800" spc="10" dirty="0">
                <a:solidFill>
                  <a:srgbClr val="0D5BD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5BDC"/>
                </a:solidFill>
                <a:latin typeface="Calibri"/>
                <a:cs typeface="Calibri"/>
              </a:rPr>
              <a:t>(B) </a:t>
            </a:r>
            <a:r>
              <a:rPr sz="1800" spc="-390" dirty="0">
                <a:solidFill>
                  <a:srgbClr val="0D5BD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channels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variety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colors.</a:t>
            </a:r>
            <a:endParaRPr sz="1800">
              <a:latin typeface="Calibri"/>
              <a:cs typeface="Calibri"/>
            </a:endParaRPr>
          </a:p>
          <a:p>
            <a:pPr marL="469900" marR="206375" indent="-45720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Utilized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rgb(r,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g,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b)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0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255.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078" y="900953"/>
            <a:ext cx="6591352" cy="254613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4187" y="141732"/>
            <a:ext cx="563499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(RGB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8485" y="668703"/>
            <a:ext cx="2629485" cy="14314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464" y="668703"/>
            <a:ext cx="5959556" cy="262941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61" y="141732"/>
            <a:ext cx="56794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(HEX</a:t>
            </a:r>
            <a:r>
              <a:rPr sz="2000" spc="-10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70823" y="967739"/>
            <a:ext cx="498983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Hexadecimal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Codes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Represents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hexadecimal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consisting of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6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digits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combined 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letters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(A-F)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-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Written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#RRGGBB</a:t>
            </a:r>
            <a:endParaRPr sz="2000">
              <a:latin typeface="Calibri"/>
              <a:cs typeface="Calibri"/>
            </a:endParaRPr>
          </a:p>
          <a:p>
            <a:pPr marL="354965" marR="21399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Easy Color Matching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Facilitates easy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matching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graphic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design tools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branding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colors.</a:t>
            </a:r>
            <a:endParaRPr sz="2000">
              <a:latin typeface="Calibri"/>
              <a:cs typeface="Calibri"/>
            </a:endParaRPr>
          </a:p>
          <a:p>
            <a:pPr marL="354965" marR="5334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Web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Standards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Widely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supported 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standard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 defining colors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6868" y="1018020"/>
            <a:ext cx="1979221" cy="191251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61" y="141732"/>
            <a:ext cx="56794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(HEX</a:t>
            </a:r>
            <a:r>
              <a:rPr sz="2000" spc="-10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5891" y="900953"/>
            <a:ext cx="3728251" cy="20162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78" y="900953"/>
            <a:ext cx="5105687" cy="261901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112" y="141732"/>
            <a:ext cx="53111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(Alpha </a:t>
            </a:r>
            <a:r>
              <a:rPr sz="2000" spc="-5" dirty="0">
                <a:solidFill>
                  <a:srgbClr val="FFFFFF"/>
                </a:solidFill>
              </a:rPr>
              <a:t>Channel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82682" y="848867"/>
            <a:ext cx="843470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RGBA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RGB's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extension,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alpha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opacity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(0-1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range).</a:t>
            </a:r>
            <a:endParaRPr sz="2000">
              <a:latin typeface="Calibri"/>
              <a:cs typeface="Calibri"/>
            </a:endParaRPr>
          </a:p>
          <a:p>
            <a:pPr marL="298450" marR="473709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Transparency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Control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adjustment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transparency levels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Visual</a:t>
            </a:r>
            <a:r>
              <a:rPr sz="20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Effects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effects like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shadows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overlays.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Layering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Assists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layering elements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varying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degrees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visibility.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523" y="2555990"/>
            <a:ext cx="5339860" cy="235523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112" y="141732"/>
            <a:ext cx="53111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(Alpha </a:t>
            </a:r>
            <a:r>
              <a:rPr sz="2000" spc="-5" dirty="0">
                <a:solidFill>
                  <a:srgbClr val="FFFFFF"/>
                </a:solidFill>
              </a:rPr>
              <a:t>Channel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41" y="950992"/>
            <a:ext cx="7421109" cy="18382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7621" y="759306"/>
            <a:ext cx="1032053" cy="232597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3681" y="141732"/>
            <a:ext cx="3576954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11.</a:t>
            </a:r>
            <a:r>
              <a:rPr spc="-4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Absolute</a:t>
            </a:r>
            <a:r>
              <a:rPr sz="3200" spc="-40" dirty="0">
                <a:solidFill>
                  <a:srgbClr val="02FF00"/>
                </a:solidFill>
              </a:rPr>
              <a:t> </a:t>
            </a:r>
            <a:r>
              <a:rPr sz="3200" dirty="0">
                <a:solidFill>
                  <a:srgbClr val="FFFFFF"/>
                </a:solidFill>
              </a:rPr>
              <a:t>Units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251" y="900953"/>
            <a:ext cx="2512955" cy="3035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1213" y="949451"/>
            <a:ext cx="5065395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469265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Definition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Pixels</a:t>
            </a:r>
            <a:r>
              <a:rPr sz="20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(px)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fixed-size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units,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representing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screen.</a:t>
            </a:r>
            <a:endParaRPr sz="2000">
              <a:latin typeface="Calibri"/>
              <a:cs typeface="Calibri"/>
            </a:endParaRPr>
          </a:p>
          <a:p>
            <a:pPr marL="298450" marR="518795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Precision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precise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over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element dimensions.</a:t>
            </a:r>
            <a:endParaRPr sz="20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Graphics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&amp; Web Design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Commonly used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graphics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web design for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setting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font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sizes,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margins,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more.</a:t>
            </a:r>
            <a:endParaRPr sz="2000">
              <a:latin typeface="Calibri"/>
              <a:cs typeface="Calibri"/>
            </a:endParaRPr>
          </a:p>
          <a:p>
            <a:pPr marL="298450" marR="807085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Cross-Browser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Consistency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Provides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consistency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browsers.</a:t>
            </a:r>
            <a:endParaRPr sz="2000">
              <a:latin typeface="Calibri"/>
              <a:cs typeface="Calibri"/>
            </a:endParaRPr>
          </a:p>
          <a:p>
            <a:pPr marL="298450" marR="50165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High-DPI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Displays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vary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appearance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high-DPI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(dots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inch)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displays.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4506" y="141732"/>
            <a:ext cx="561657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12.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Height </a:t>
            </a:r>
            <a:r>
              <a:rPr sz="3200" dirty="0">
                <a:solidFill>
                  <a:srgbClr val="02FF00"/>
                </a:solidFill>
              </a:rPr>
              <a:t>&amp;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Width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99114" y="3600196"/>
            <a:ext cx="6176010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Dimensions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Control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height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width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Unit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Variability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units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like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pixels (px)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Box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Model Component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Influences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padding,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border,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margin.</a:t>
            </a:r>
            <a:endParaRPr sz="1600">
              <a:latin typeface="Calibri"/>
              <a:cs typeface="Calibri"/>
            </a:endParaRPr>
          </a:p>
          <a:p>
            <a:pPr marL="298450" marR="217804" indent="-285750">
              <a:lnSpc>
                <a:spcPts val="1900"/>
              </a:lnSpc>
              <a:spcBef>
                <a:spcPts val="1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Min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Max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utilize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min-height,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max-height,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min-width,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max-width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restrictions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dimensions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87" y="854426"/>
            <a:ext cx="3457378" cy="24865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6168" y="809938"/>
            <a:ext cx="3083962" cy="26220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7975" y="141732"/>
            <a:ext cx="598932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13.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Background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image</a:t>
            </a:r>
            <a:r>
              <a:rPr sz="3200"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4833" y="838657"/>
            <a:ext cx="3565502" cy="19770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4833" y="2900290"/>
            <a:ext cx="1631448" cy="20220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5640" y="1042415"/>
            <a:ext cx="4978400" cy="3649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03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Adds an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image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background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  <a:p>
            <a:pPr marL="355600" marR="965835" indent="-342900">
              <a:lnSpc>
                <a:spcPts val="2090"/>
              </a:lnSpc>
              <a:spcBef>
                <a:spcPts val="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Defined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background-image: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url('path/to/image’);.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Repetition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repetition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endParaRPr sz="1700">
              <a:latin typeface="Calibri"/>
              <a:cs typeface="Calibri"/>
            </a:endParaRPr>
          </a:p>
          <a:p>
            <a:pPr marL="298450">
              <a:lnSpc>
                <a:spcPts val="2014"/>
              </a:lnSpc>
              <a:spcBef>
                <a:spcPts val="70"/>
              </a:spcBef>
            </a:pP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background-repeat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marR="5080" indent="-285750">
              <a:lnSpc>
                <a:spcPts val="2020"/>
              </a:lnSpc>
              <a:spcBef>
                <a:spcPts val="6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Positioning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Adjust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position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position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marR="1024890" indent="-285750">
              <a:lnSpc>
                <a:spcPts val="1989"/>
              </a:lnSpc>
              <a:spcBef>
                <a:spcPts val="9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Size</a:t>
            </a:r>
            <a:r>
              <a:rPr sz="1700" b="1" spc="-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Control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Manipulate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background-size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marR="654050" indent="-285750">
              <a:lnSpc>
                <a:spcPct val="9820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Background-Attachment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Sets whether the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scrolls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remains fixed.</a:t>
            </a:r>
            <a:endParaRPr sz="1700">
              <a:latin typeface="Calibri"/>
              <a:cs typeface="Calibri"/>
            </a:endParaRPr>
          </a:p>
          <a:p>
            <a:pPr marL="298450" marR="732790" indent="-285750">
              <a:lnSpc>
                <a:spcPts val="1989"/>
              </a:lnSpc>
              <a:spcBef>
                <a:spcPts val="16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Shorthand </a:t>
            </a:r>
            <a:r>
              <a:rPr sz="1700" spc="-25" dirty="0">
                <a:solidFill>
                  <a:srgbClr val="02FF00"/>
                </a:solidFill>
                <a:latin typeface="Calibri"/>
                <a:cs typeface="Calibri"/>
              </a:rPr>
              <a:t>(color,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image, 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repeat, attachment,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position)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5FF8D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362" y="54355"/>
            <a:ext cx="6898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000000"/>
                </a:solidFill>
              </a:rPr>
              <a:t>FrontEnd</a:t>
            </a:r>
            <a:r>
              <a:rPr sz="3600" spc="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/</a:t>
            </a:r>
            <a:r>
              <a:rPr sz="3600" spc="20" dirty="0">
                <a:solidFill>
                  <a:srgbClr val="000000"/>
                </a:solidFill>
              </a:rPr>
              <a:t> </a:t>
            </a:r>
            <a:r>
              <a:rPr sz="3600" spc="10" dirty="0">
                <a:solidFill>
                  <a:srgbClr val="000000"/>
                </a:solidFill>
              </a:rPr>
              <a:t>BackEnd</a:t>
            </a:r>
            <a:r>
              <a:rPr sz="3600" spc="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/</a:t>
            </a:r>
            <a:r>
              <a:rPr sz="3600" spc="15" dirty="0">
                <a:solidFill>
                  <a:srgbClr val="000000"/>
                </a:solidFill>
              </a:rPr>
              <a:t> </a:t>
            </a:r>
            <a:r>
              <a:rPr sz="3600" spc="10" dirty="0"/>
              <a:t>FullStack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985325" y="2129208"/>
            <a:ext cx="221170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95"/>
              </a:spcBef>
            </a:pPr>
            <a:r>
              <a:rPr sz="1750" b="1" spc="50" dirty="0">
                <a:latin typeface="Comic Sans MS"/>
                <a:cs typeface="Comic Sans MS"/>
              </a:rPr>
              <a:t>C</a:t>
            </a:r>
            <a:r>
              <a:rPr sz="1750" b="1" spc="30" dirty="0">
                <a:latin typeface="Comic Sans MS"/>
                <a:cs typeface="Comic Sans MS"/>
              </a:rPr>
              <a:t>l</a:t>
            </a:r>
            <a:r>
              <a:rPr sz="1750" b="1" spc="40" dirty="0">
                <a:latin typeface="Comic Sans MS"/>
                <a:cs typeface="Comic Sans MS"/>
              </a:rPr>
              <a:t>ie</a:t>
            </a:r>
            <a:r>
              <a:rPr sz="1750" b="1" spc="55" dirty="0">
                <a:latin typeface="Comic Sans MS"/>
                <a:cs typeface="Comic Sans MS"/>
              </a:rPr>
              <a:t>n</a:t>
            </a:r>
            <a:r>
              <a:rPr sz="1750" b="1" spc="20" dirty="0">
                <a:latin typeface="Comic Sans MS"/>
                <a:cs typeface="Comic Sans MS"/>
              </a:rPr>
              <a:t>t</a:t>
            </a:r>
            <a:r>
              <a:rPr sz="1750" b="1" spc="-185" dirty="0">
                <a:latin typeface="Comic Sans MS"/>
                <a:cs typeface="Comic Sans MS"/>
              </a:rPr>
              <a:t> </a:t>
            </a:r>
            <a:r>
              <a:rPr sz="1750" b="1" spc="65" dirty="0">
                <a:latin typeface="Comic Sans MS"/>
                <a:cs typeface="Comic Sans MS"/>
              </a:rPr>
              <a:t>S</a:t>
            </a:r>
            <a:r>
              <a:rPr sz="1750" b="1" spc="40" dirty="0">
                <a:latin typeface="Comic Sans MS"/>
                <a:cs typeface="Comic Sans MS"/>
              </a:rPr>
              <a:t>i</a:t>
            </a:r>
            <a:r>
              <a:rPr sz="1750" b="1" spc="50" dirty="0">
                <a:latin typeface="Comic Sans MS"/>
                <a:cs typeface="Comic Sans MS"/>
              </a:rPr>
              <a:t>d</a:t>
            </a:r>
            <a:r>
              <a:rPr sz="1750" b="1" spc="5" dirty="0">
                <a:latin typeface="Comic Sans MS"/>
                <a:cs typeface="Comic Sans MS"/>
              </a:rPr>
              <a:t>e</a:t>
            </a:r>
            <a:r>
              <a:rPr sz="1750" b="1" spc="-185" dirty="0">
                <a:latin typeface="Comic Sans MS"/>
                <a:cs typeface="Comic Sans MS"/>
              </a:rPr>
              <a:t> </a:t>
            </a:r>
            <a:r>
              <a:rPr sz="1750" b="1" spc="25" dirty="0">
                <a:latin typeface="Comic Sans MS"/>
                <a:cs typeface="Comic Sans MS"/>
              </a:rPr>
              <a:t>/</a:t>
            </a:r>
            <a:r>
              <a:rPr sz="1750" b="1" spc="-180" dirty="0">
                <a:latin typeface="Comic Sans MS"/>
                <a:cs typeface="Comic Sans MS"/>
              </a:rPr>
              <a:t> </a:t>
            </a:r>
            <a:r>
              <a:rPr sz="1750" b="1" spc="60" dirty="0">
                <a:latin typeface="Comic Sans MS"/>
                <a:cs typeface="Comic Sans MS"/>
              </a:rPr>
              <a:t>F</a:t>
            </a:r>
            <a:r>
              <a:rPr sz="1750" b="1" spc="55" dirty="0">
                <a:latin typeface="Comic Sans MS"/>
                <a:cs typeface="Comic Sans MS"/>
              </a:rPr>
              <a:t>r</a:t>
            </a:r>
            <a:r>
              <a:rPr sz="1750" b="1" spc="65" dirty="0">
                <a:latin typeface="Comic Sans MS"/>
                <a:cs typeface="Comic Sans MS"/>
              </a:rPr>
              <a:t>o</a:t>
            </a:r>
            <a:r>
              <a:rPr sz="1750" b="1" spc="55" dirty="0">
                <a:latin typeface="Comic Sans MS"/>
                <a:cs typeface="Comic Sans MS"/>
              </a:rPr>
              <a:t>nt</a:t>
            </a:r>
            <a:r>
              <a:rPr sz="1750" b="1" spc="-260" dirty="0">
                <a:latin typeface="Comic Sans MS"/>
                <a:cs typeface="Comic Sans MS"/>
              </a:rPr>
              <a:t>-  </a:t>
            </a:r>
            <a:r>
              <a:rPr sz="1750" b="1" spc="50" dirty="0">
                <a:latin typeface="Comic Sans MS"/>
                <a:cs typeface="Comic Sans MS"/>
              </a:rPr>
              <a:t>End</a:t>
            </a:r>
            <a:endParaRPr sz="175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750" b="1" spc="75" dirty="0">
                <a:latin typeface="Comic Sans MS"/>
                <a:cs typeface="Comic Sans MS"/>
              </a:rPr>
              <a:t>W</a:t>
            </a:r>
            <a:r>
              <a:rPr sz="1750" b="1" spc="55" dirty="0">
                <a:latin typeface="Comic Sans MS"/>
                <a:cs typeface="Comic Sans MS"/>
              </a:rPr>
              <a:t>e</a:t>
            </a:r>
            <a:r>
              <a:rPr sz="1750" b="1" spc="25" dirty="0">
                <a:latin typeface="Comic Sans MS"/>
                <a:cs typeface="Comic Sans MS"/>
              </a:rPr>
              <a:t>b</a:t>
            </a:r>
            <a:r>
              <a:rPr sz="1750" b="1" spc="-190" dirty="0">
                <a:latin typeface="Comic Sans MS"/>
                <a:cs typeface="Comic Sans MS"/>
              </a:rPr>
              <a:t> </a:t>
            </a:r>
            <a:r>
              <a:rPr sz="1750" b="1" spc="70" dirty="0">
                <a:latin typeface="Comic Sans MS"/>
                <a:cs typeface="Comic Sans MS"/>
              </a:rPr>
              <a:t>D</a:t>
            </a:r>
            <a:r>
              <a:rPr sz="1750" b="1" spc="40" dirty="0">
                <a:latin typeface="Comic Sans MS"/>
                <a:cs typeface="Comic Sans MS"/>
              </a:rPr>
              <a:t>e</a:t>
            </a:r>
            <a:r>
              <a:rPr sz="1750" b="1" spc="55" dirty="0">
                <a:latin typeface="Comic Sans MS"/>
                <a:cs typeface="Comic Sans MS"/>
              </a:rPr>
              <a:t>v</a:t>
            </a:r>
            <a:r>
              <a:rPr sz="1750" b="1" spc="40" dirty="0">
                <a:latin typeface="Comic Sans MS"/>
                <a:cs typeface="Comic Sans MS"/>
              </a:rPr>
              <a:t>el</a:t>
            </a:r>
            <a:r>
              <a:rPr sz="1750" b="1" spc="65" dirty="0">
                <a:latin typeface="Comic Sans MS"/>
                <a:cs typeface="Comic Sans MS"/>
              </a:rPr>
              <a:t>opm</a:t>
            </a:r>
            <a:r>
              <a:rPr sz="1750" b="1" spc="40" dirty="0">
                <a:latin typeface="Comic Sans MS"/>
                <a:cs typeface="Comic Sans MS"/>
              </a:rPr>
              <a:t>e</a:t>
            </a:r>
            <a:r>
              <a:rPr sz="1750" b="1" spc="55" dirty="0">
                <a:latin typeface="Comic Sans MS"/>
                <a:cs typeface="Comic Sans MS"/>
              </a:rPr>
              <a:t>n</a:t>
            </a:r>
            <a:r>
              <a:rPr sz="1750" b="1" spc="20" dirty="0">
                <a:latin typeface="Comic Sans MS"/>
                <a:cs typeface="Comic Sans MS"/>
              </a:rPr>
              <a:t>t</a:t>
            </a:r>
            <a:endParaRPr sz="1750">
              <a:latin typeface="Comic Sans MS"/>
              <a:cs typeface="Comic Sans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808" y="1139952"/>
            <a:ext cx="585216" cy="7528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663" y="1106424"/>
            <a:ext cx="862584" cy="7863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1927" y="1094232"/>
            <a:ext cx="829055" cy="8442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7655" y="1018032"/>
            <a:ext cx="682751" cy="9936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66232" y="1191767"/>
            <a:ext cx="1213104" cy="548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05455" y="3922776"/>
            <a:ext cx="2365247" cy="75285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53449" y="2068248"/>
            <a:ext cx="13576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95"/>
              </a:spcBef>
            </a:pPr>
            <a:r>
              <a:rPr sz="1750" b="1" spc="55" dirty="0">
                <a:latin typeface="Comic Sans MS"/>
                <a:cs typeface="Comic Sans MS"/>
              </a:rPr>
              <a:t>Serv</a:t>
            </a:r>
            <a:r>
              <a:rPr sz="1750" b="1" spc="40" dirty="0">
                <a:latin typeface="Comic Sans MS"/>
                <a:cs typeface="Comic Sans MS"/>
              </a:rPr>
              <a:t>e</a:t>
            </a:r>
            <a:r>
              <a:rPr sz="1750" b="1" spc="20" dirty="0">
                <a:latin typeface="Comic Sans MS"/>
                <a:cs typeface="Comic Sans MS"/>
              </a:rPr>
              <a:t>r</a:t>
            </a:r>
            <a:r>
              <a:rPr sz="1750" b="1" spc="-190" dirty="0">
                <a:latin typeface="Comic Sans MS"/>
                <a:cs typeface="Comic Sans MS"/>
              </a:rPr>
              <a:t> </a:t>
            </a:r>
            <a:r>
              <a:rPr sz="1750" b="1" spc="65" dirty="0">
                <a:latin typeface="Comic Sans MS"/>
                <a:cs typeface="Comic Sans MS"/>
              </a:rPr>
              <a:t>S</a:t>
            </a:r>
            <a:r>
              <a:rPr sz="1750" b="1" spc="50" dirty="0">
                <a:latin typeface="Comic Sans MS"/>
                <a:cs typeface="Comic Sans MS"/>
              </a:rPr>
              <a:t>id</a:t>
            </a:r>
            <a:r>
              <a:rPr sz="1750" b="1" spc="5" dirty="0">
                <a:latin typeface="Comic Sans MS"/>
                <a:cs typeface="Comic Sans MS"/>
              </a:rPr>
              <a:t>e  Back-End</a:t>
            </a:r>
            <a:endParaRPr sz="175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6137" y="4679667"/>
            <a:ext cx="113855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60" dirty="0">
                <a:latin typeface="Comic Sans MS"/>
                <a:cs typeface="Comic Sans MS"/>
              </a:rPr>
              <a:t>Fu</a:t>
            </a:r>
            <a:r>
              <a:rPr sz="1750" b="1" spc="40" dirty="0">
                <a:latin typeface="Comic Sans MS"/>
                <a:cs typeface="Comic Sans MS"/>
              </a:rPr>
              <a:t>l</a:t>
            </a:r>
            <a:r>
              <a:rPr sz="1750" b="1" spc="10" dirty="0">
                <a:latin typeface="Comic Sans MS"/>
                <a:cs typeface="Comic Sans MS"/>
              </a:rPr>
              <a:t>l</a:t>
            </a:r>
            <a:r>
              <a:rPr sz="1750" b="1" spc="-190" dirty="0">
                <a:latin typeface="Comic Sans MS"/>
                <a:cs typeface="Comic Sans MS"/>
              </a:rPr>
              <a:t> </a:t>
            </a:r>
            <a:r>
              <a:rPr sz="1750" b="1" spc="60" dirty="0">
                <a:latin typeface="Comic Sans MS"/>
                <a:cs typeface="Comic Sans MS"/>
              </a:rPr>
              <a:t>St</a:t>
            </a:r>
            <a:r>
              <a:rPr sz="1750" b="1" spc="-15" dirty="0">
                <a:latin typeface="Comic Sans MS"/>
                <a:cs typeface="Comic Sans MS"/>
              </a:rPr>
              <a:t>a</a:t>
            </a:r>
            <a:r>
              <a:rPr sz="1750" b="1" spc="60" dirty="0">
                <a:latin typeface="Comic Sans MS"/>
                <a:cs typeface="Comic Sans MS"/>
              </a:rPr>
              <a:t>c</a:t>
            </a:r>
            <a:r>
              <a:rPr sz="1750" b="1" spc="25" dirty="0">
                <a:latin typeface="Comic Sans MS"/>
                <a:cs typeface="Comic Sans MS"/>
              </a:rPr>
              <a:t>k</a:t>
            </a:r>
            <a:endParaRPr sz="1750">
              <a:latin typeface="Comic Sans MS"/>
              <a:cs typeface="Comic Sans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5648" y="2916935"/>
            <a:ext cx="3959352" cy="86867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9668" y="141732"/>
            <a:ext cx="428625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14.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Visibility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7683" y="861824"/>
            <a:ext cx="2966866" cy="25135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4257" y="3630676"/>
            <a:ext cx="6101080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Controls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visibility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changing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layout.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take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visible,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hidden,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collapse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Space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Occupancy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hidden,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occupies space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Interactivity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Hidden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accessible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user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interactions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112" y="844296"/>
            <a:ext cx="5407457" cy="254865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0205" y="0"/>
            <a:ext cx="3792854" cy="112776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2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4200" spc="10" dirty="0"/>
              <a:t>Re</a:t>
            </a:r>
            <a:r>
              <a:rPr sz="4200" spc="5" dirty="0"/>
              <a:t>v</a:t>
            </a:r>
            <a:r>
              <a:rPr sz="4200" spc="-5" dirty="0"/>
              <a:t>i</a:t>
            </a:r>
            <a:r>
              <a:rPr sz="4200" spc="5" dirty="0"/>
              <a:t>s</a:t>
            </a:r>
            <a:r>
              <a:rPr sz="4200" spc="-5" dirty="0"/>
              <a:t>i</a:t>
            </a:r>
            <a:r>
              <a:rPr sz="4200" dirty="0"/>
              <a:t>on</a:t>
            </a:r>
            <a:endParaRPr sz="4200"/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700" spc="5" dirty="0"/>
              <a:t>Color</a:t>
            </a:r>
            <a:r>
              <a:rPr sz="1700" dirty="0"/>
              <a:t> System</a:t>
            </a:r>
            <a:r>
              <a:rPr sz="1700" spc="-5" dirty="0"/>
              <a:t> </a:t>
            </a:r>
            <a:r>
              <a:rPr sz="1700" dirty="0">
                <a:solidFill>
                  <a:srgbClr val="FFFFFF"/>
                </a:solidFill>
              </a:rPr>
              <a:t>&amp;</a:t>
            </a:r>
            <a:r>
              <a:rPr sz="1700" spc="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Background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367853" y="1354836"/>
            <a:ext cx="555498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9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Background-Color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29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9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Color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04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Absolute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Units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Height</a:t>
            </a:r>
            <a:r>
              <a:rPr sz="3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2FF00"/>
                </a:solidFill>
                <a:latin typeface="Arial MT"/>
                <a:cs typeface="Arial MT"/>
              </a:rPr>
              <a:t>&amp;</a:t>
            </a:r>
            <a:r>
              <a:rPr sz="32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Width</a:t>
            </a:r>
            <a:r>
              <a:rPr sz="3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spcBef>
                <a:spcPts val="75"/>
              </a:spcBef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Background-Image</a:t>
            </a:r>
            <a:r>
              <a:rPr sz="3200" spc="-8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Visibility</a:t>
            </a:r>
            <a:r>
              <a:rPr sz="3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EF8600"/>
                </a:solidFill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Color</a:t>
            </a:r>
            <a:r>
              <a:rPr sz="1700" dirty="0"/>
              <a:t> System</a:t>
            </a:r>
            <a:r>
              <a:rPr sz="1700" spc="-5" dirty="0"/>
              <a:t> </a:t>
            </a:r>
            <a:r>
              <a:rPr sz="1700" dirty="0">
                <a:solidFill>
                  <a:srgbClr val="FFFFFF"/>
                </a:solidFill>
              </a:rPr>
              <a:t>&amp;</a:t>
            </a:r>
            <a:r>
              <a:rPr sz="1700" spc="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Background</a:t>
            </a:r>
            <a:endParaRPr sz="1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464" y="1666748"/>
            <a:ext cx="4869180" cy="16713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419100" indent="-285750">
              <a:lnSpc>
                <a:spcPct val="101099"/>
              </a:lnSpc>
              <a:spcBef>
                <a:spcPts val="7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bar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background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opacity</a:t>
            </a:r>
            <a:endParaRPr sz="1800">
              <a:latin typeface="Courier New"/>
              <a:cs typeface="Courier New"/>
            </a:endParaRPr>
          </a:p>
          <a:p>
            <a:pPr marL="298450" indent="-285750">
              <a:lnSpc>
                <a:spcPts val="21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Change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of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main</a:t>
            </a:r>
            <a:endParaRPr sz="1800">
              <a:latin typeface="Courier New"/>
              <a:cs typeface="Courier New"/>
            </a:endParaRPr>
          </a:p>
          <a:p>
            <a:pPr marL="29845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content</a:t>
            </a:r>
            <a:endParaRPr sz="1800">
              <a:latin typeface="Courier New"/>
              <a:cs typeface="Courier New"/>
            </a:endParaRPr>
          </a:p>
          <a:p>
            <a:pPr marL="298450" indent="-285750">
              <a:lnSpc>
                <a:spcPts val="2135"/>
              </a:lnSpc>
              <a:spcBef>
                <a:spcPts val="2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Add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background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image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one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endParaRPr sz="1800">
              <a:latin typeface="Courier New"/>
              <a:cs typeface="Courier New"/>
            </a:endParaRPr>
          </a:p>
          <a:p>
            <a:pPr marL="298450" indent="-285750">
              <a:lnSpc>
                <a:spcPts val="2135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background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shorthand</a:t>
            </a:r>
            <a:r>
              <a:rPr sz="1800" spc="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property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8512" y="52832"/>
            <a:ext cx="50082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15.</a:t>
            </a:r>
            <a:r>
              <a:rPr spc="10" dirty="0">
                <a:solidFill>
                  <a:srgbClr val="02FF00"/>
                </a:solidFill>
              </a:rPr>
              <a:t>Text-Align</a:t>
            </a:r>
            <a:r>
              <a:rPr spc="-2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32008" y="3676396"/>
            <a:ext cx="5101590" cy="12446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5080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horizontal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alignment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within an </a:t>
            </a:r>
            <a:r>
              <a:rPr sz="1600" spc="-3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element.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take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values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like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left,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right,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center,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justify.</a:t>
            </a:r>
            <a:endParaRPr sz="1600">
              <a:latin typeface="Calibri"/>
              <a:cs typeface="Calibri"/>
            </a:endParaRPr>
          </a:p>
          <a:p>
            <a:pPr marL="298450" marR="127635" indent="-285750">
              <a:lnSpc>
                <a:spcPts val="1900"/>
              </a:lnSpc>
              <a:spcBef>
                <a:spcPts val="1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Visual Appeal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Enhances readability and visual appeal by </a:t>
            </a:r>
            <a:r>
              <a:rPr sz="1600" spc="-35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organizing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neatly.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645" y="826818"/>
            <a:ext cx="5024682" cy="27715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8022" y="754783"/>
            <a:ext cx="3075345" cy="294630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718" y="52832"/>
            <a:ext cx="65341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16.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Text-Decoration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94" y="769319"/>
            <a:ext cx="4675885" cy="29879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2496" y="763028"/>
            <a:ext cx="3146031" cy="29879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4833" y="3914140"/>
            <a:ext cx="6089015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Modifies the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appearance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 inline text.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Options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include</a:t>
            </a:r>
            <a:r>
              <a:rPr sz="16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none,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underline,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overline,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line-through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Hyperlinks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Commonly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used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remove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 underlines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from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hyperlinks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aesthetic</a:t>
            </a:r>
            <a:r>
              <a:rPr sz="16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purposes.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5406" y="53339"/>
            <a:ext cx="6452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A50A"/>
                </a:solidFill>
              </a:rPr>
              <a:t>16.</a:t>
            </a:r>
            <a:r>
              <a:rPr sz="3200" spc="-1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Text-Decoration</a:t>
            </a:r>
            <a:r>
              <a:rPr sz="3200" spc="-1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800" spc="-5" dirty="0">
                <a:solidFill>
                  <a:srgbClr val="FFFFFF"/>
                </a:solidFill>
              </a:rPr>
              <a:t>(style)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434231" y="704036"/>
            <a:ext cx="8613775" cy="4170679"/>
            <a:chOff x="434231" y="704036"/>
            <a:chExt cx="8613775" cy="41706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231" y="782830"/>
              <a:ext cx="4193756" cy="39988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986" y="704036"/>
              <a:ext cx="4419898" cy="4170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025" y="53339"/>
            <a:ext cx="6457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A50A"/>
                </a:solidFill>
              </a:rPr>
              <a:t>16.</a:t>
            </a:r>
            <a:r>
              <a:rPr sz="3200" spc="-1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Text-Decoration</a:t>
            </a:r>
            <a:r>
              <a:rPr sz="3200" spc="-1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800" spc="-5" dirty="0">
                <a:solidFill>
                  <a:srgbClr val="FFFFFF"/>
                </a:solidFill>
              </a:rPr>
              <a:t>(color)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071" y="802566"/>
            <a:ext cx="5403355" cy="36312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5480" y="802565"/>
            <a:ext cx="3388518" cy="324973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5768" y="141732"/>
            <a:ext cx="573405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17.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Text-Transform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246" y="848613"/>
            <a:ext cx="3832890" cy="29343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2706" y="756544"/>
            <a:ext cx="3085001" cy="29931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5959" y="3994403"/>
            <a:ext cx="6260465" cy="88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capitalization</a:t>
            </a:r>
            <a:r>
              <a:rPr sz="14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Common</a:t>
            </a: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be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uppercase, lowercase,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capitalize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None</a:t>
            </a: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none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value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disables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transformations.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Typography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Useful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setting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style and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improving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typography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web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design.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3875" y="141732"/>
            <a:ext cx="301561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18.</a:t>
            </a:r>
            <a:r>
              <a:rPr spc="-3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Line</a:t>
            </a:r>
            <a:r>
              <a:rPr sz="3200" spc="-3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Height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680" y="782830"/>
            <a:ext cx="4017701" cy="30454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782830"/>
            <a:ext cx="3019493" cy="30528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4371" y="3932428"/>
            <a:ext cx="6101080" cy="100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Adjusts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amount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space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above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below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inline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elements.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Readability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Enhances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readability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by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preventing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overcrowding.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Vertical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Spacing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Useful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for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controlling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vertical spacing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between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lines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70"/>
              </a:spcBef>
            </a:pP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6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141732"/>
            <a:ext cx="487680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19.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(font-size)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077" y="900953"/>
            <a:ext cx="3975162" cy="29068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3232" y="807060"/>
            <a:ext cx="3719603" cy="30478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9625" y="4037076"/>
            <a:ext cx="6219825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Sets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size of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the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font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web content.</a:t>
            </a:r>
            <a:endParaRPr sz="14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Responsiveness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Helps in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creating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responsive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designs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adaptable to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various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screen </a:t>
            </a:r>
            <a:r>
              <a:rPr sz="1400" spc="-30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sizes.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Readability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Crucial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ensuring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the</a:t>
            </a:r>
            <a:r>
              <a:rPr sz="14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readability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on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websites.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2718" y="1015"/>
            <a:ext cx="37376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Role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of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Browser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524" y="2360676"/>
            <a:ext cx="6393815" cy="246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353060" indent="-355600">
              <a:lnSpc>
                <a:spcPct val="112999"/>
              </a:lnSpc>
              <a:spcBef>
                <a:spcPts val="100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Displays</a:t>
            </a:r>
            <a:r>
              <a:rPr sz="20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Web</a:t>
            </a:r>
            <a:r>
              <a:rPr sz="20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Page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2000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Turns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HTML</a:t>
            </a:r>
            <a:r>
              <a:rPr sz="20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code</a:t>
            </a:r>
            <a:r>
              <a:rPr sz="20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into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what </a:t>
            </a:r>
            <a:r>
              <a:rPr sz="2000" spc="-58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you</a:t>
            </a:r>
            <a:r>
              <a:rPr sz="20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see</a:t>
            </a:r>
            <a:r>
              <a:rPr sz="20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on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screen.</a:t>
            </a:r>
            <a:endParaRPr sz="2000">
              <a:latin typeface="Comic Sans MS"/>
              <a:cs typeface="Comic Sans MS"/>
            </a:endParaRPr>
          </a:p>
          <a:p>
            <a:pPr marL="368300" indent="-355600">
              <a:lnSpc>
                <a:spcPct val="100000"/>
              </a:lnSpc>
              <a:spcBef>
                <a:spcPts val="384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Comic Sans MS"/>
                <a:cs typeface="Comic Sans MS"/>
              </a:rPr>
              <a:t>User </a:t>
            </a: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Clicks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Helps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 you interact</a:t>
            </a:r>
            <a:r>
              <a:rPr sz="20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with</a:t>
            </a:r>
            <a:r>
              <a:rPr sz="20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web 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page.</a:t>
            </a:r>
            <a:endParaRPr sz="2000">
              <a:latin typeface="Comic Sans MS"/>
              <a:cs typeface="Comic Sans MS"/>
            </a:endParaRPr>
          </a:p>
          <a:p>
            <a:pPr marL="368300" marR="5080" indent="-355600">
              <a:lnSpc>
                <a:spcPct val="112000"/>
              </a:lnSpc>
              <a:spcBef>
                <a:spcPts val="120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Comic Sans MS"/>
                <a:cs typeface="Comic Sans MS"/>
              </a:rPr>
              <a:t>Updates </a:t>
            </a: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Content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Allows changes to the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page</a:t>
            </a:r>
            <a:r>
              <a:rPr sz="20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using </a:t>
            </a:r>
            <a:r>
              <a:rPr sz="2000" spc="-58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JavaScript.</a:t>
            </a:r>
            <a:endParaRPr sz="2000">
              <a:latin typeface="Comic Sans MS"/>
              <a:cs typeface="Comic Sans MS"/>
            </a:endParaRPr>
          </a:p>
          <a:p>
            <a:pPr marL="368300" marR="441959" indent="-355600">
              <a:lnSpc>
                <a:spcPct val="112999"/>
              </a:lnSpc>
              <a:spcBef>
                <a:spcPts val="95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Loads</a:t>
            </a:r>
            <a:r>
              <a:rPr sz="20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Files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2000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Gets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HTML,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images, etc.,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from the </a:t>
            </a:r>
            <a:r>
              <a:rPr sz="2000" spc="-58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server.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3" y="801623"/>
            <a:ext cx="8851392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7231" y="141732"/>
            <a:ext cx="518985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19.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(font-weight)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87" y="769674"/>
            <a:ext cx="4461112" cy="3228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2887" y="710846"/>
            <a:ext cx="3660363" cy="32876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627" y="4088891"/>
            <a:ext cx="6440805" cy="67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Defines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thickness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characters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font.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take values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like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normal,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bold, bolder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, or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numeric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(100 to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900).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Text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 Emphasis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Utilized to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emphasize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or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create contrast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between text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elements.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7243" y="141732"/>
            <a:ext cx="498919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19.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(font-style)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507" y="802567"/>
            <a:ext cx="4972085" cy="30721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9100" y="736782"/>
            <a:ext cx="3513615" cy="31522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9647" y="4113276"/>
            <a:ext cx="5288280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style</a:t>
            </a:r>
            <a:r>
              <a:rPr sz="14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the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font,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mainly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affecting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its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inclination.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Common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values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normal,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italic,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oblique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Text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 Formatting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Useful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highlighting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or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distinguishing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certain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text </a:t>
            </a:r>
            <a:r>
              <a:rPr sz="1400" spc="-3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segments.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1012" y="141732"/>
            <a:ext cx="310261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20.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-3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Family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58321" y="919988"/>
            <a:ext cx="4678680" cy="386905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7815" marR="152400" indent="-28575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Defines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which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font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should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used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1800" spc="-39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text within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element.</a:t>
            </a:r>
            <a:endParaRPr sz="1800">
              <a:latin typeface="Calibri"/>
              <a:cs typeface="Calibri"/>
            </a:endParaRPr>
          </a:p>
          <a:p>
            <a:pPr marL="297815" marR="109220" indent="-28575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Fonts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Common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choices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include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Arial,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Segoe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UI,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Times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New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Roman,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others.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039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Fallback Mechanism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Incorporate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a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fallback</a:t>
            </a:r>
            <a:endParaRPr sz="1800">
              <a:latin typeface="Calibri"/>
              <a:cs typeface="Calibri"/>
            </a:endParaRPr>
          </a:p>
          <a:p>
            <a:pPr marL="297815" marR="568325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font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 family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in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case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primary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font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is 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unavailable;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helps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maintaining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site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aesthetics.</a:t>
            </a:r>
            <a:endParaRPr sz="1800">
              <a:latin typeface="Calibri"/>
              <a:cs typeface="Calibri"/>
            </a:endParaRPr>
          </a:p>
          <a:p>
            <a:pPr marL="297815" marR="185420" indent="-285750">
              <a:lnSpc>
                <a:spcPct val="99400"/>
              </a:lnSpc>
              <a:spcBef>
                <a:spcPts val="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Web Safe Fonts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Employ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web-safe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fonts to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ensure</a:t>
            </a:r>
            <a:r>
              <a:rPr sz="18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consistency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across</a:t>
            </a:r>
            <a:r>
              <a:rPr sz="1800" spc="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different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browsers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operating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systems.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Generic Family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Always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end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font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 family list</a:t>
            </a:r>
            <a:endParaRPr sz="1800">
              <a:latin typeface="Calibri"/>
              <a:cs typeface="Calibri"/>
            </a:endParaRPr>
          </a:p>
          <a:p>
            <a:pPr marL="297815" marR="5080">
              <a:lnSpc>
                <a:spcPct val="101099"/>
              </a:lnSpc>
              <a:spcBef>
                <a:spcPts val="25"/>
              </a:spcBef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generic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family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like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serif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or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sans-serif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a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last resort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option.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8598" y="926917"/>
            <a:ext cx="2114688" cy="334395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1012" y="141732"/>
            <a:ext cx="310261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20.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-3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Family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18824" y="849583"/>
            <a:ext cx="8743950" cy="2866390"/>
            <a:chOff x="218824" y="849583"/>
            <a:chExt cx="8743950" cy="2866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824" y="900953"/>
              <a:ext cx="4469052" cy="28145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2397" y="849583"/>
              <a:ext cx="4300207" cy="28145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4725" y="52832"/>
            <a:ext cx="46545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21.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Icons </a:t>
            </a:r>
            <a:r>
              <a:rPr spc="5" dirty="0">
                <a:solidFill>
                  <a:srgbClr val="FFFFFF"/>
                </a:solidFill>
              </a:rPr>
              <a:t>using </a:t>
            </a:r>
            <a:r>
              <a:rPr sz="3200" dirty="0">
                <a:solidFill>
                  <a:srgbClr val="FFFFFF"/>
                </a:solidFill>
              </a:rPr>
              <a:t>Fonts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460" y="900953"/>
            <a:ext cx="5367073" cy="26621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7583" y="797370"/>
            <a:ext cx="3461161" cy="24324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769" y="3920235"/>
            <a:ext cx="4992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https://fontawesome.com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3 </a:t>
            </a:r>
            <a:r>
              <a:rPr sz="4000" spc="-5" dirty="0"/>
              <a:t>Revision</a:t>
            </a:r>
            <a:endParaRPr sz="4000"/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700" spc="5" dirty="0"/>
              <a:t>Text</a:t>
            </a:r>
            <a:r>
              <a:rPr sz="1700" spc="-25" dirty="0"/>
              <a:t> </a:t>
            </a:r>
            <a:r>
              <a:rPr sz="1700" dirty="0">
                <a:solidFill>
                  <a:srgbClr val="FFFFFF"/>
                </a:solidFill>
              </a:rPr>
              <a:t>Properties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437025" y="1229868"/>
            <a:ext cx="5072380" cy="3445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15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Text-Align</a:t>
            </a:r>
            <a:r>
              <a:rPr sz="32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29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15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Text-Decoration</a:t>
            </a:r>
            <a:r>
              <a:rPr sz="3200" spc="-7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04"/>
              </a:lnSpc>
              <a:buClr>
                <a:srgbClr val="FFA50A"/>
              </a:buClr>
              <a:buSzPct val="56250"/>
              <a:buAutoNum type="arabicPeriod" startAt="15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Text-Transform</a:t>
            </a:r>
            <a:r>
              <a:rPr sz="3200" spc="-8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15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Line-Height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spcBef>
                <a:spcPts val="75"/>
              </a:spcBef>
              <a:buClr>
                <a:srgbClr val="FFA50A"/>
              </a:buClr>
              <a:buSzPct val="56250"/>
              <a:buAutoNum type="arabicPeriod" startAt="15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Font</a:t>
            </a:r>
            <a:r>
              <a:rPr sz="32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Properties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15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Font</a:t>
            </a:r>
            <a:r>
              <a:rPr sz="32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Family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ct val="100000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15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Icon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3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fonts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6855" y="1331467"/>
            <a:ext cx="5145405" cy="30429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7815" marR="5080" indent="-285750">
              <a:lnSpc>
                <a:spcPct val="101099"/>
              </a:lnSpc>
              <a:spcBef>
                <a:spcPts val="7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Heading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centre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make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capitalized</a:t>
            </a:r>
            <a:endParaRPr sz="1800">
              <a:latin typeface="Courier New"/>
              <a:cs typeface="Courier New"/>
            </a:endParaRPr>
          </a:p>
          <a:p>
            <a:pPr marL="297815" marR="142875" indent="-285750">
              <a:lnSpc>
                <a:spcPts val="2180"/>
              </a:lnSpc>
              <a:spcBef>
                <a:spcPts val="1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Font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family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for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whole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page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TimeNewRoman</a:t>
            </a:r>
            <a:endParaRPr sz="1800">
              <a:latin typeface="Courier New"/>
              <a:cs typeface="Courier New"/>
            </a:endParaRPr>
          </a:p>
          <a:p>
            <a:pPr marL="297815" marR="5080" indent="-285750">
              <a:lnSpc>
                <a:spcPts val="2110"/>
              </a:lnSpc>
              <a:spcBef>
                <a:spcPts val="8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one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inside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another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div. 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outer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outer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div,</a:t>
            </a:r>
            <a:endParaRPr sz="1800">
              <a:latin typeface="Courier New"/>
              <a:cs typeface="Courier New"/>
            </a:endParaRPr>
          </a:p>
          <a:p>
            <a:pPr marL="297815" marR="5080">
              <a:lnSpc>
                <a:spcPts val="2110"/>
              </a:lnSpc>
              <a:spcBef>
                <a:spcPts val="75"/>
              </a:spcBef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inner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inner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div.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outer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size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25px.</a:t>
            </a:r>
            <a:endParaRPr sz="1800">
              <a:latin typeface="Courier New"/>
              <a:cs typeface="Courier New"/>
            </a:endParaRPr>
          </a:p>
          <a:p>
            <a:pPr marL="297815">
              <a:lnSpc>
                <a:spcPts val="2125"/>
              </a:lnSpc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inner</a:t>
            </a:r>
            <a:r>
              <a:rPr sz="18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 10px.</a:t>
            </a:r>
            <a:endParaRPr sz="1800">
              <a:latin typeface="Courier New"/>
              <a:cs typeface="Courier New"/>
            </a:endParaRPr>
          </a:p>
          <a:p>
            <a:pPr marL="297815" marR="142875" indent="-285750">
              <a:lnSpc>
                <a:spcPts val="2110"/>
              </a:lnSpc>
              <a:spcBef>
                <a:spcPts val="16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icons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from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fontawesome.com</a:t>
            </a:r>
            <a:r>
              <a:rPr sz="1800" spc="15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icons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of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LinkedIn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GitHub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3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Text</a:t>
            </a:r>
            <a:r>
              <a:rPr sz="1700" spc="-25" dirty="0"/>
              <a:t> </a:t>
            </a:r>
            <a:r>
              <a:rPr sz="1700" dirty="0">
                <a:solidFill>
                  <a:srgbClr val="FFFFFF"/>
                </a:solidFill>
              </a:rPr>
              <a:t>Properties</a:t>
            </a:r>
            <a:endParaRPr sz="17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Box</a:t>
            </a:r>
            <a:r>
              <a:rPr sz="1700" spc="-30" dirty="0"/>
              <a:t> </a:t>
            </a:r>
            <a:r>
              <a:rPr sz="1700" dirty="0">
                <a:solidFill>
                  <a:srgbClr val="FFFFFF"/>
                </a:solidFill>
              </a:rPr>
              <a:t>Model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5965" y="1525524"/>
            <a:ext cx="3924300" cy="197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3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Box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Padding</a:t>
            </a:r>
            <a:r>
              <a:rPr sz="3200" spc="-9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790"/>
              </a:lnSpc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Margin</a:t>
            </a:r>
            <a:r>
              <a:rPr sz="3200" spc="-9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22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Border</a:t>
            </a:r>
            <a:r>
              <a:rPr sz="32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5493" y="52832"/>
            <a:ext cx="50533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22.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What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Box</a:t>
            </a:r>
            <a:r>
              <a:rPr spc="2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Model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910" y="973688"/>
            <a:ext cx="3044090" cy="17369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8191" y="620267"/>
            <a:ext cx="7953375" cy="416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380"/>
              </a:lnSpc>
              <a:spcBef>
                <a:spcPts val="100"/>
              </a:spcBef>
            </a:pPr>
            <a:r>
              <a:rPr sz="2000" spc="-10" dirty="0">
                <a:solidFill>
                  <a:srgbClr val="02FF00"/>
                </a:solidFill>
                <a:latin typeface="Nirmala UI"/>
                <a:cs typeface="Nirmala UI"/>
              </a:rPr>
              <a:t>fमठाई</a:t>
            </a:r>
            <a:r>
              <a:rPr sz="2000" spc="-15" dirty="0">
                <a:solidFill>
                  <a:srgbClr val="02FF00"/>
                </a:solidFill>
                <a:latin typeface="Nirmala UI"/>
                <a:cs typeface="Nirmala UI"/>
              </a:rPr>
              <a:t> </a:t>
            </a:r>
            <a:r>
              <a:rPr sz="2000" spc="45" dirty="0">
                <a:solidFill>
                  <a:srgbClr val="02FF00"/>
                </a:solidFill>
                <a:latin typeface="Nirmala UI"/>
                <a:cs typeface="Nirmala UI"/>
              </a:rPr>
              <a:t>भ'डार</a:t>
            </a:r>
            <a:r>
              <a:rPr sz="2000" spc="-15" dirty="0">
                <a:solidFill>
                  <a:srgbClr val="02FF00"/>
                </a:solidFill>
                <a:latin typeface="Nirmala UI"/>
                <a:cs typeface="Nirmala UI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Nirmala UI"/>
                <a:cs typeface="Nirmala UI"/>
              </a:rPr>
              <a:t>पे</a:t>
            </a:r>
            <a:r>
              <a:rPr sz="2000" spc="-15" dirty="0">
                <a:solidFill>
                  <a:srgbClr val="02FF00"/>
                </a:solidFill>
                <a:latin typeface="Nirmala UI"/>
                <a:cs typeface="Nirmala UI"/>
              </a:rPr>
              <a:t> </a:t>
            </a:r>
            <a:r>
              <a:rPr sz="2000" spc="25" dirty="0">
                <a:solidFill>
                  <a:srgbClr val="02FF00"/>
                </a:solidFill>
                <a:latin typeface="Nirmala UI"/>
                <a:cs typeface="Nirmala UI"/>
              </a:rPr>
              <a:t>चलो</a:t>
            </a:r>
            <a:endParaRPr sz="2000">
              <a:latin typeface="Nirmala UI"/>
              <a:cs typeface="Nirmala UI"/>
            </a:endParaRPr>
          </a:p>
          <a:p>
            <a:pPr marL="297815" marR="3391535" indent="-285750">
              <a:lnSpc>
                <a:spcPts val="2110"/>
              </a:lnSpc>
              <a:spcBef>
                <a:spcPts val="9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Core</a:t>
            </a: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Concept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concept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outlines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layout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endParaRPr sz="1800">
              <a:latin typeface="Calibri"/>
              <a:cs typeface="Calibri"/>
            </a:endParaRPr>
          </a:p>
          <a:p>
            <a:pPr marL="297815">
              <a:lnSpc>
                <a:spcPts val="215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page.</a:t>
            </a:r>
            <a:endParaRPr sz="1800">
              <a:latin typeface="Calibri"/>
              <a:cs typeface="Calibri"/>
            </a:endParaRPr>
          </a:p>
          <a:p>
            <a:pPr marL="297815" marR="3591560" indent="-285750">
              <a:lnSpc>
                <a:spcPct val="99400"/>
              </a:lnSpc>
              <a:spcBef>
                <a:spcPts val="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Components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Consists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 four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main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components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-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margin,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border,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padding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content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Margin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outside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border,</a:t>
            </a:r>
            <a:endParaRPr sz="1800">
              <a:latin typeface="Calibri"/>
              <a:cs typeface="Calibri"/>
            </a:endParaRPr>
          </a:p>
          <a:p>
            <a:pPr marL="297815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separating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 from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others.</a:t>
            </a:r>
            <a:endParaRPr sz="1800">
              <a:latin typeface="Calibri"/>
              <a:cs typeface="Calibri"/>
            </a:endParaRPr>
          </a:p>
          <a:p>
            <a:pPr marL="297815" marR="3764915" indent="-285750">
              <a:lnSpc>
                <a:spcPts val="2110"/>
              </a:lnSpc>
              <a:spcBef>
                <a:spcPts val="1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Border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outline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encapsulates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content.</a:t>
            </a:r>
            <a:endParaRPr sz="1800">
              <a:latin typeface="Calibri"/>
              <a:cs typeface="Calibri"/>
            </a:endParaRPr>
          </a:p>
          <a:p>
            <a:pPr marL="297815" marR="3508375" indent="-285750">
              <a:lnSpc>
                <a:spcPts val="2110"/>
              </a:lnSpc>
              <a:spcBef>
                <a:spcPts val="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Padding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border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content,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providing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buffer.</a:t>
            </a:r>
            <a:endParaRPr sz="1800">
              <a:latin typeface="Calibri"/>
              <a:cs typeface="Calibri"/>
            </a:endParaRPr>
          </a:p>
          <a:p>
            <a:pPr marL="297815" marR="3787775" indent="-28575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Content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innermost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layer where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text,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images,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housed.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8862" y="52832"/>
            <a:ext cx="44875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23.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Padding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5891" y="815723"/>
            <a:ext cx="3288203" cy="26337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882" y="777787"/>
            <a:ext cx="4264049" cy="26716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9115" y="3563620"/>
            <a:ext cx="5969635" cy="14884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7815" marR="5080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Defines 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its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border.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Individual Sides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individual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sides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endParaRPr sz="1600">
              <a:latin typeface="Calibri"/>
              <a:cs typeface="Calibri"/>
            </a:endParaRPr>
          </a:p>
          <a:p>
            <a:pPr marL="297815">
              <a:lnSpc>
                <a:spcPts val="1910"/>
              </a:lnSpc>
              <a:spcBef>
                <a:spcPts val="95"/>
              </a:spcBef>
            </a:pP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padding-top, padding-right,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padding-bottom,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padding-left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7815" marR="235585" indent="-285750">
              <a:lnSpc>
                <a:spcPts val="19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use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shorthand property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sides at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once, e.g.,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padding: 10px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20px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10px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20px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0162" y="52832"/>
            <a:ext cx="1462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>
                <a:solidFill>
                  <a:srgbClr val="FFA50A"/>
                </a:solidFill>
              </a:rPr>
              <a:t>H</a:t>
            </a:r>
            <a:r>
              <a:rPr spc="20" dirty="0">
                <a:solidFill>
                  <a:srgbClr val="FFA50A"/>
                </a:solidFill>
              </a:rPr>
              <a:t>T</a:t>
            </a:r>
            <a:r>
              <a:rPr spc="30" dirty="0">
                <a:solidFill>
                  <a:srgbClr val="FFA50A"/>
                </a:solidFill>
              </a:rPr>
              <a:t>M</a:t>
            </a:r>
            <a:r>
              <a:rPr dirty="0">
                <a:solidFill>
                  <a:srgbClr val="FFA50A"/>
                </a:solidFill>
              </a:rPr>
              <a:t>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1182624"/>
            <a:ext cx="4364736" cy="2380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2975" y="724915"/>
            <a:ext cx="5679440" cy="374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omic Sans MS"/>
                <a:cs typeface="Comic Sans MS"/>
              </a:rPr>
              <a:t>(Hypertext</a:t>
            </a:r>
            <a:r>
              <a:rPr sz="1800" spc="-5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omic Sans MS"/>
                <a:cs typeface="Comic Sans MS"/>
              </a:rPr>
              <a:t>Markup</a:t>
            </a:r>
            <a:r>
              <a:rPr sz="18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mic Sans MS"/>
                <a:cs typeface="Comic Sans MS"/>
              </a:rPr>
              <a:t>Language)</a:t>
            </a:r>
            <a:endParaRPr sz="1800">
              <a:latin typeface="Comic Sans MS"/>
              <a:cs typeface="Comic Sans MS"/>
            </a:endParaRPr>
          </a:p>
          <a:p>
            <a:pPr marL="386715" marR="2141220" indent="-374650">
              <a:lnSpc>
                <a:spcPct val="115700"/>
              </a:lnSpc>
              <a:spcBef>
                <a:spcPts val="1755"/>
              </a:spcBef>
              <a:buAutoNum type="arabicPeriod"/>
              <a:tabLst>
                <a:tab pos="386715" algn="l"/>
                <a:tab pos="387350" algn="l"/>
              </a:tabLst>
            </a:pPr>
            <a:r>
              <a:rPr sz="2300" dirty="0">
                <a:solidFill>
                  <a:srgbClr val="FFA50A"/>
                </a:solidFill>
                <a:latin typeface="Comic Sans MS"/>
                <a:cs typeface="Comic Sans MS"/>
              </a:rPr>
              <a:t>Structure:</a:t>
            </a:r>
            <a:r>
              <a:rPr sz="2300" spc="-3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Sets</a:t>
            </a:r>
            <a:r>
              <a:rPr sz="23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up</a:t>
            </a:r>
            <a:r>
              <a:rPr sz="23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the </a:t>
            </a:r>
            <a:r>
              <a:rPr sz="2300" spc="-6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layout.</a:t>
            </a:r>
            <a:endParaRPr sz="2300">
              <a:latin typeface="Comic Sans MS"/>
              <a:cs typeface="Comic Sans MS"/>
            </a:endParaRPr>
          </a:p>
          <a:p>
            <a:pPr marL="386715" marR="2559685" indent="-374650">
              <a:lnSpc>
                <a:spcPts val="3220"/>
              </a:lnSpc>
              <a:spcBef>
                <a:spcPts val="60"/>
              </a:spcBef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Content: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Adds </a:t>
            </a:r>
            <a:r>
              <a:rPr sz="2300" dirty="0">
                <a:solidFill>
                  <a:srgbClr val="FFA50A"/>
                </a:solidFill>
                <a:latin typeface="Comic Sans MS"/>
                <a:cs typeface="Comic Sans MS"/>
              </a:rPr>
              <a:t>text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, </a:t>
            </a:r>
            <a:r>
              <a:rPr sz="2300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images,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links.</a:t>
            </a:r>
            <a:endParaRPr sz="2300">
              <a:latin typeface="Comic Sans MS"/>
              <a:cs typeface="Comic Sans MS"/>
            </a:endParaRPr>
          </a:p>
          <a:p>
            <a:pPr marL="387350" indent="-37465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Tags:</a:t>
            </a:r>
            <a:r>
              <a:rPr sz="23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Uses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elements like</a:t>
            </a:r>
            <a:endParaRPr sz="2300">
              <a:latin typeface="Comic Sans MS"/>
              <a:cs typeface="Comic Sans MS"/>
            </a:endParaRPr>
          </a:p>
          <a:p>
            <a:pPr marL="386715">
              <a:lnSpc>
                <a:spcPct val="100000"/>
              </a:lnSpc>
              <a:spcBef>
                <a:spcPts val="434"/>
              </a:spcBef>
            </a:pPr>
            <a:r>
              <a:rPr sz="2300" spc="-5" dirty="0">
                <a:solidFill>
                  <a:srgbClr val="00FF00"/>
                </a:solidFill>
                <a:latin typeface="Comic Sans MS"/>
                <a:cs typeface="Comic Sans MS"/>
              </a:rPr>
              <a:t>&lt;p&gt;,</a:t>
            </a:r>
            <a:r>
              <a:rPr sz="2300" spc="-5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00FF00"/>
                </a:solidFill>
                <a:latin typeface="Comic Sans MS"/>
                <a:cs typeface="Comic Sans MS"/>
              </a:rPr>
              <a:t>&lt;a&gt;.</a:t>
            </a:r>
            <a:endParaRPr sz="2300">
              <a:latin typeface="Comic Sans MS"/>
              <a:cs typeface="Comic Sans MS"/>
            </a:endParaRPr>
          </a:p>
          <a:p>
            <a:pPr marL="386715" marR="2369820" indent="-374650">
              <a:lnSpc>
                <a:spcPts val="3190"/>
              </a:lnSpc>
              <a:spcBef>
                <a:spcPts val="30"/>
              </a:spcBef>
              <a:buAutoNum type="arabicPeriod" startAt="4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Hierarchy: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Organizes </a:t>
            </a:r>
            <a:r>
              <a:rPr sz="2300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elements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23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tree.</a:t>
            </a:r>
            <a:endParaRPr sz="2300">
              <a:latin typeface="Comic Sans MS"/>
              <a:cs typeface="Comic Sans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" y="152400"/>
            <a:ext cx="862583" cy="78638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2206" y="52832"/>
            <a:ext cx="43211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Margin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848" y="802567"/>
            <a:ext cx="4053112" cy="29336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792" y="802566"/>
            <a:ext cx="4052058" cy="29336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765" y="3914140"/>
            <a:ext cx="6679565" cy="100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Functionality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separating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others.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Individual Sides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Customizable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top,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right,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bottom,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and left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sides.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quick setup,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margin: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10px 20px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(clockwise)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Auto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alignment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auto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2681" y="52832"/>
            <a:ext cx="43402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Border</a:t>
            </a:r>
            <a:r>
              <a:rPr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0969" y="4026916"/>
            <a:ext cx="5833110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Creates an outline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HTML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Components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width,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style,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color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attributes.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Styles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solid,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dashed,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dotted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attributes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once,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border: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2px solid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black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408" y="711236"/>
            <a:ext cx="4276591" cy="31963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3473" y="737138"/>
            <a:ext cx="2797252" cy="18727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8510" y="737138"/>
            <a:ext cx="1521260" cy="156172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661" y="52832"/>
            <a:ext cx="59086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Border</a:t>
            </a:r>
            <a:r>
              <a:rPr spc="1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(border </a:t>
            </a:r>
            <a:r>
              <a:rPr sz="1600" dirty="0">
                <a:solidFill>
                  <a:srgbClr val="FFFFFF"/>
                </a:solidFill>
              </a:rPr>
              <a:t>radius)</a:t>
            </a:r>
            <a:endParaRPr sz="1600"/>
          </a:p>
        </p:txBody>
      </p:sp>
      <p:sp>
        <p:nvSpPr>
          <p:cNvPr id="3" name="object 3"/>
          <p:cNvSpPr txBox="1"/>
          <p:nvPr/>
        </p:nvSpPr>
        <p:spPr>
          <a:xfrm>
            <a:off x="180704" y="4047235"/>
            <a:ext cx="632015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2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create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rounded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corners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Individual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Corners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radii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 each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corner.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border-radius: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10px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20px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056" y="737139"/>
            <a:ext cx="4187893" cy="30142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3976" y="737138"/>
            <a:ext cx="2715812" cy="270202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4668" y="52832"/>
            <a:ext cx="555498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Border</a:t>
            </a:r>
            <a:r>
              <a:rPr spc="2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(box</a:t>
            </a:r>
            <a:r>
              <a:rPr sz="1600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sizing)</a:t>
            </a:r>
            <a:endParaRPr sz="1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43" y="743360"/>
            <a:ext cx="4444056" cy="39593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6343" y="743360"/>
            <a:ext cx="1918916" cy="36181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48876" y="743360"/>
            <a:ext cx="2217339" cy="170564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48874" y="2620887"/>
            <a:ext cx="2220051" cy="174060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4 </a:t>
            </a:r>
            <a:r>
              <a:rPr sz="3600" spc="-5" dirty="0"/>
              <a:t>Revision</a:t>
            </a:r>
            <a:endParaRPr sz="3600"/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Box</a:t>
            </a:r>
            <a:r>
              <a:rPr sz="1700" spc="-30" dirty="0"/>
              <a:t> </a:t>
            </a:r>
            <a:r>
              <a:rPr sz="1700" dirty="0">
                <a:solidFill>
                  <a:srgbClr val="FFFFFF"/>
                </a:solidFill>
              </a:rPr>
              <a:t>Model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15965" y="1525524"/>
            <a:ext cx="3924300" cy="197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3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Box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Padding</a:t>
            </a:r>
            <a:r>
              <a:rPr sz="3200" spc="-9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790"/>
              </a:lnSpc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Margin</a:t>
            </a:r>
            <a:r>
              <a:rPr sz="3200" spc="-9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22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Border</a:t>
            </a:r>
            <a:r>
              <a:rPr sz="32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Box</a:t>
            </a:r>
            <a:r>
              <a:rPr sz="1700" spc="-30" dirty="0"/>
              <a:t> </a:t>
            </a:r>
            <a:r>
              <a:rPr sz="1700" dirty="0">
                <a:solidFill>
                  <a:srgbClr val="FFFFFF"/>
                </a:solidFill>
              </a:rPr>
              <a:t>Model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295827" y="1324355"/>
            <a:ext cx="4918075" cy="21685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  <a:buChar char="-"/>
              <a:tabLst>
                <a:tab pos="225425" algn="l"/>
              </a:tabLst>
            </a:pPr>
            <a:r>
              <a:rPr sz="1400" spc="-10" dirty="0">
                <a:solidFill>
                  <a:srgbClr val="FFA50A"/>
                </a:solidFill>
                <a:latin typeface="Courier New"/>
                <a:cs typeface="Courier New"/>
              </a:rPr>
              <a:t>Create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div 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height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width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200px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observe different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values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in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 box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model by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inspecting.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1400"/>
              </a:lnSpc>
              <a:buChar char="-"/>
              <a:tabLst>
                <a:tab pos="22542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button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give 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10px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padding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to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top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bottom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15px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on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sides.</a:t>
            </a:r>
            <a:endParaRPr sz="1400">
              <a:latin typeface="Courier New"/>
              <a:cs typeface="Courier New"/>
            </a:endParaRPr>
          </a:p>
          <a:p>
            <a:pPr marL="225425" indent="-212725">
              <a:lnSpc>
                <a:spcPts val="1610"/>
              </a:lnSpc>
              <a:buChar char="-"/>
              <a:tabLst>
                <a:tab pos="22542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Add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100px margin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to the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button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on all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sides.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  <a:buChar char="-"/>
              <a:tabLst>
                <a:tab pos="22542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Add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dotter border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color </a:t>
            </a:r>
            <a:r>
              <a:rPr sz="1400" spc="-5" dirty="0">
                <a:solidFill>
                  <a:srgbClr val="FF0000"/>
                </a:solidFill>
                <a:latin typeface="Courier New"/>
                <a:cs typeface="Courier New"/>
              </a:rPr>
              <a:t>red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so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much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that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button becomes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circle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.</a:t>
            </a:r>
            <a:endParaRPr sz="1400">
              <a:latin typeface="Courier New"/>
              <a:cs typeface="Courier New"/>
            </a:endParaRPr>
          </a:p>
          <a:p>
            <a:pPr marL="12700" marR="217804">
              <a:lnSpc>
                <a:spcPts val="1700"/>
              </a:lnSpc>
              <a:spcBef>
                <a:spcPts val="10"/>
              </a:spcBef>
              <a:buChar char="-"/>
              <a:tabLst>
                <a:tab pos="22542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 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two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boxes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different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box-sizing </a:t>
            </a:r>
            <a:r>
              <a:rPr sz="1400" spc="-82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values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observe changes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in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box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model.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5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Display</a:t>
            </a:r>
            <a:r>
              <a:rPr sz="1700" spc="-20" dirty="0"/>
              <a:t> </a:t>
            </a:r>
            <a:r>
              <a:rPr sz="1700" spc="5" dirty="0">
                <a:solidFill>
                  <a:srgbClr val="FFFFFF"/>
                </a:solidFill>
              </a:rPr>
              <a:t>and</a:t>
            </a:r>
            <a:r>
              <a:rPr sz="1700" spc="-1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Position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5965" y="1525524"/>
            <a:ext cx="444373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Display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Responsive</a:t>
            </a:r>
            <a:r>
              <a:rPr sz="32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Websites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790"/>
              </a:lnSpc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Relative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Units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26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Position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ct val="100000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6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Semantic</a:t>
            </a:r>
            <a:r>
              <a:rPr sz="32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9146" y="2996691"/>
            <a:ext cx="2459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Inline</a:t>
            </a:r>
            <a:r>
              <a:rPr sz="2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3446" y="3478276"/>
            <a:ext cx="4149725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Flow: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line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text.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Width: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wide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No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Break: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No new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between elements.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Limited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Styling: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Can't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size easily.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Examples: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&lt;span&gt;,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&lt;a&gt;,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&lt;strong&gt;,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&lt;em&gt;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345" y="2996691"/>
            <a:ext cx="2478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28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645" y="3478276"/>
            <a:ext cx="3968750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New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Line: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new line.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Full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Width: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Take up all horizontal space.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Styling: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margins and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padding.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Size: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Width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 height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set.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Examples: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&lt;div&gt;,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&lt;p&gt;,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&lt;h1&gt;,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&lt;ul&gt;,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&lt;li&gt;.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4561" y="52832"/>
            <a:ext cx="72548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(</a:t>
            </a:r>
            <a:r>
              <a:rPr sz="1600" spc="-5" dirty="0">
                <a:solidFill>
                  <a:srgbClr val="FFA50A"/>
                </a:solidFill>
              </a:rPr>
              <a:t>Block</a:t>
            </a:r>
            <a:r>
              <a:rPr sz="1600" spc="-15" dirty="0">
                <a:solidFill>
                  <a:srgbClr val="FFA50A"/>
                </a:solidFill>
              </a:rPr>
              <a:t> </a:t>
            </a:r>
            <a:r>
              <a:rPr sz="1600" dirty="0">
                <a:solidFill>
                  <a:srgbClr val="FFA50A"/>
                </a:solidFill>
              </a:rPr>
              <a:t>/ </a:t>
            </a:r>
            <a:r>
              <a:rPr sz="1600" spc="-5" dirty="0">
                <a:solidFill>
                  <a:srgbClr val="FFA50A"/>
                </a:solidFill>
              </a:rPr>
              <a:t>Inline</a:t>
            </a:r>
            <a:r>
              <a:rPr sz="1600" spc="-15" dirty="0">
                <a:solidFill>
                  <a:srgbClr val="FFA50A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Elements)</a:t>
            </a:r>
            <a:endParaRPr sz="16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039" y="900953"/>
            <a:ext cx="1855196" cy="18207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7300" y="801484"/>
            <a:ext cx="1992574" cy="200749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756" y="52832"/>
            <a:ext cx="61861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Block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9627" y="900953"/>
            <a:ext cx="2975737" cy="19409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431" y="900953"/>
            <a:ext cx="4535439" cy="35197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9746" y="900953"/>
            <a:ext cx="1285553" cy="352088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5893" y="52832"/>
            <a:ext cx="62718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Inline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8879" y="892700"/>
            <a:ext cx="3141585" cy="25293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522" y="892699"/>
            <a:ext cx="4345835" cy="33832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8879" y="3518713"/>
            <a:ext cx="2540000" cy="6476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950" y="0"/>
            <a:ext cx="2656205" cy="114046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spc="10" dirty="0">
                <a:solidFill>
                  <a:srgbClr val="FFA50A"/>
                </a:solidFill>
              </a:rPr>
              <a:t>CSS</a:t>
            </a: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800" spc="-20" dirty="0">
                <a:solidFill>
                  <a:srgbClr val="FFFFFF"/>
                </a:solidFill>
              </a:rPr>
              <a:t>(Cascading</a:t>
            </a:r>
            <a:r>
              <a:rPr sz="1800" spc="-50" dirty="0">
                <a:solidFill>
                  <a:srgbClr val="FFFFFF"/>
                </a:solidFill>
              </a:rPr>
              <a:t> </a:t>
            </a:r>
            <a:r>
              <a:rPr sz="1800" spc="-15" dirty="0">
                <a:solidFill>
                  <a:srgbClr val="FFFFFF"/>
                </a:solidFill>
              </a:rPr>
              <a:t>Style</a:t>
            </a:r>
            <a:r>
              <a:rPr sz="1800" spc="-55" dirty="0">
                <a:solidFill>
                  <a:srgbClr val="FFFFFF"/>
                </a:solidFill>
              </a:rPr>
              <a:t> </a:t>
            </a:r>
            <a:r>
              <a:rPr sz="1800" spc="-20" dirty="0">
                <a:solidFill>
                  <a:srgbClr val="FFFFFF"/>
                </a:solidFill>
              </a:rPr>
              <a:t>Sheets)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59550" y="1499616"/>
            <a:ext cx="4408170" cy="284797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87350" indent="-3746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86715" algn="l"/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Style: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Sets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the look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feel.</a:t>
            </a:r>
            <a:endParaRPr sz="2300">
              <a:latin typeface="Comic Sans MS"/>
              <a:cs typeface="Comic Sans MS"/>
            </a:endParaRPr>
          </a:p>
          <a:p>
            <a:pPr marL="387350" marR="328930" indent="-374650">
              <a:lnSpc>
                <a:spcPct val="112200"/>
              </a:lnSpc>
              <a:spcBef>
                <a:spcPts val="120"/>
              </a:spcBef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Colors</a:t>
            </a:r>
            <a:r>
              <a:rPr sz="2300" spc="-2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300" spc="-3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A50A"/>
                </a:solidFill>
                <a:latin typeface="Comic Sans MS"/>
                <a:cs typeface="Comic Sans MS"/>
              </a:rPr>
              <a:t>Fonts:</a:t>
            </a:r>
            <a:r>
              <a:rPr sz="2300" spc="-3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Customizes </a:t>
            </a:r>
            <a:r>
              <a:rPr sz="2300" spc="-6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text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background.</a:t>
            </a:r>
            <a:endParaRPr sz="2300">
              <a:latin typeface="Comic Sans MS"/>
              <a:cs typeface="Comic Sans MS"/>
            </a:endParaRPr>
          </a:p>
          <a:p>
            <a:pPr marL="387350" marR="85090" indent="-374650">
              <a:lnSpc>
                <a:spcPts val="3220"/>
              </a:lnSpc>
              <a:spcBef>
                <a:spcPts val="155"/>
              </a:spcBef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Layout: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Controls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position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2300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size.</a:t>
            </a:r>
            <a:endParaRPr sz="2300">
              <a:latin typeface="Comic Sans MS"/>
              <a:cs typeface="Comic Sans MS"/>
            </a:endParaRPr>
          </a:p>
          <a:p>
            <a:pPr marL="387350" marR="262890" indent="-374650">
              <a:lnSpc>
                <a:spcPts val="3100"/>
              </a:lnSpc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Selectors: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Targets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specific </a:t>
            </a:r>
            <a:r>
              <a:rPr sz="2300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23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elements.</a:t>
            </a:r>
            <a:endParaRPr sz="23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118871"/>
            <a:ext cx="758952" cy="9784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3479" y="597408"/>
            <a:ext cx="3886200" cy="274929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137" y="52832"/>
            <a:ext cx="74517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0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Inline-Block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07" y="900953"/>
            <a:ext cx="4451719" cy="34668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2935" y="900953"/>
            <a:ext cx="3795054" cy="24233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2935" y="3441700"/>
            <a:ext cx="3795054" cy="12394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7012" y="52832"/>
            <a:ext cx="61499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None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2326" y="808564"/>
            <a:ext cx="3740149" cy="23113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042" y="808564"/>
            <a:ext cx="4715027" cy="4163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82326" y="3203687"/>
            <a:ext cx="898778" cy="176879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7343"/>
            <a:ext cx="5830824" cy="38831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3875" y="52832"/>
            <a:ext cx="55543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27.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Responsive</a:t>
            </a:r>
            <a:r>
              <a:rPr spc="-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Website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9730" y="1284223"/>
            <a:ext cx="5282565" cy="18669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Adapts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screen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sizes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Flexible</a:t>
            </a:r>
            <a:r>
              <a:rPr sz="2100" spc="-5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layouts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Optimizes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assets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ts val="2900"/>
              </a:lnSpc>
              <a:spcBef>
                <a:spcPts val="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Enhances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user experience on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mobile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and </a:t>
            </a:r>
            <a:r>
              <a:rPr sz="2100" spc="-57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desktop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487" y="1359407"/>
            <a:ext cx="2221992" cy="35478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93875" y="52832"/>
            <a:ext cx="55543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27.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Responsive</a:t>
            </a:r>
            <a:r>
              <a:rPr spc="-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Website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082" y="743361"/>
            <a:ext cx="7621833" cy="42941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4436" y="52832"/>
            <a:ext cx="417385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spc="-2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5761" y="52832"/>
            <a:ext cx="583184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 </a:t>
            </a:r>
            <a:r>
              <a:rPr spc="10" dirty="0">
                <a:solidFill>
                  <a:srgbClr val="FFFFFF"/>
                </a:solidFill>
              </a:rPr>
              <a:t>Units </a:t>
            </a:r>
            <a:r>
              <a:rPr sz="2000" spc="-5" dirty="0">
                <a:solidFill>
                  <a:srgbClr val="FFFFFF"/>
                </a:solidFill>
              </a:rPr>
              <a:t>(Percentage)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9257" y="753771"/>
            <a:ext cx="2623666" cy="1953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547" y="753772"/>
            <a:ext cx="3769022" cy="3210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1480" y="753772"/>
            <a:ext cx="1953961" cy="19539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4260" y="4147820"/>
            <a:ext cx="595884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Relative Sizing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dynamic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sizing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relative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parents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Adaptability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2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Ensures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responsiveness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screens.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Dimensions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Quickly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width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height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percentage.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4868" y="52832"/>
            <a:ext cx="48939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spc="-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(EM)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64260" y="4148835"/>
            <a:ext cx="599884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Relative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Unit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Sized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relative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to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parent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element's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font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size.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Scalability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scaling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for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responsive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design.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Font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 Sizing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setting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font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sizes adaptively.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8474" y="698873"/>
            <a:ext cx="2290568" cy="18728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819" y="681461"/>
            <a:ext cx="2934652" cy="33673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4105" y="698873"/>
            <a:ext cx="1407415" cy="201405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700" y="52832"/>
            <a:ext cx="50546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(REM)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64260" y="4147820"/>
            <a:ext cx="646049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Relative Sizing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dynamic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sizing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relative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root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element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Adaptability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2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Ensures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responsiveness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screens.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Dimensions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Quickly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width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height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percentage.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242" y="697312"/>
            <a:ext cx="2665538" cy="21794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445" y="697312"/>
            <a:ext cx="2902350" cy="33649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5354" y="699325"/>
            <a:ext cx="2698071" cy="256494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581" y="52832"/>
            <a:ext cx="54305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spc="-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(VW/VH)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70837" y="3701796"/>
            <a:ext cx="6273800" cy="13055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171450" indent="-285750">
              <a:lnSpc>
                <a:spcPct val="101400"/>
              </a:lnSpc>
              <a:spcBef>
                <a:spcPts val="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Viewport Relative Units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Units based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viewport's width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(vw) or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height (vh)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responsive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design.</a:t>
            </a:r>
            <a:endParaRPr sz="14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Responsive Layouts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Essential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for creating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adaptive layouts;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e.g.,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height: 100vh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full-screen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sections.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Element </a:t>
            </a:r>
            <a:r>
              <a:rPr sz="1400" b="1" dirty="0">
                <a:solidFill>
                  <a:srgbClr val="FFA50A"/>
                </a:solidFill>
                <a:latin typeface="Calibri"/>
                <a:cs typeface="Calibri"/>
              </a:rPr>
              <a:t>Sizing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defining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heights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widths that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scale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with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viewport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862" y="769528"/>
            <a:ext cx="3150561" cy="27490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0254" y="749938"/>
            <a:ext cx="3150560" cy="276867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702" y="52832"/>
            <a:ext cx="48952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29.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Position</a:t>
            </a:r>
            <a:r>
              <a:rPr spc="-1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594" y="900953"/>
            <a:ext cx="8219114" cy="24014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9816" y="3694684"/>
            <a:ext cx="6591934" cy="12446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349885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Static</a:t>
            </a:r>
            <a:r>
              <a:rPr sz="16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(default)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normal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flow.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(top,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right, </a:t>
            </a:r>
            <a:r>
              <a:rPr sz="1600" spc="-34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bottom,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left,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z-index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would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not work)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Relative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Element's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position adjusted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from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its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normal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position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Absolute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Positions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relative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nearest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positioned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ancestor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Fixed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positioned relative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viewport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does not move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on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scroll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5867" y="0"/>
            <a:ext cx="1416050" cy="114046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spc="15" dirty="0">
                <a:solidFill>
                  <a:srgbClr val="FFA50A"/>
                </a:solidFill>
              </a:rPr>
              <a:t>JS</a:t>
            </a: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800" spc="-15" dirty="0">
                <a:solidFill>
                  <a:srgbClr val="FFFFFF"/>
                </a:solidFill>
              </a:rPr>
              <a:t>(Java</a:t>
            </a:r>
            <a:r>
              <a:rPr sz="1800" spc="-100" dirty="0">
                <a:solidFill>
                  <a:srgbClr val="FFFFFF"/>
                </a:solidFill>
              </a:rPr>
              <a:t> </a:t>
            </a:r>
            <a:r>
              <a:rPr sz="1800" spc="-15" dirty="0">
                <a:solidFill>
                  <a:srgbClr val="FFFFFF"/>
                </a:solidFill>
              </a:rPr>
              <a:t>Script)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43025" y="1278128"/>
            <a:ext cx="4534535" cy="297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564515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JavaScript</a:t>
            </a:r>
            <a:r>
              <a:rPr sz="21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dirty="0">
                <a:solidFill>
                  <a:srgbClr val="FFFFFF"/>
                </a:solidFill>
                <a:latin typeface="Comic Sans MS"/>
                <a:cs typeface="Comic Sans MS"/>
              </a:rPr>
              <a:t>has</a:t>
            </a:r>
            <a:r>
              <a:rPr sz="21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nothing</a:t>
            </a:r>
            <a:r>
              <a:rPr sz="21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21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dirty="0">
                <a:solidFill>
                  <a:srgbClr val="FFFFFF"/>
                </a:solidFill>
                <a:latin typeface="Comic Sans MS"/>
                <a:cs typeface="Comic Sans MS"/>
              </a:rPr>
              <a:t>do </a:t>
            </a:r>
            <a:r>
              <a:rPr sz="2100" spc="-6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with</a:t>
            </a:r>
            <a:r>
              <a:rPr sz="21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Java</a:t>
            </a:r>
            <a:endParaRPr sz="2100">
              <a:latin typeface="Comic Sans MS"/>
              <a:cs typeface="Comic Sans MS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Actions:</a:t>
            </a:r>
            <a:r>
              <a:rPr sz="2100" spc="-2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Enables</a:t>
            </a:r>
            <a:r>
              <a:rPr sz="21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interactivity.</a:t>
            </a:r>
            <a:endParaRPr sz="2100">
              <a:latin typeface="Comic Sans MS"/>
              <a:cs typeface="Comic Sans MS"/>
            </a:endParaRPr>
          </a:p>
          <a:p>
            <a:pPr marL="374650" marR="494030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Updates: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Alters page without </a:t>
            </a:r>
            <a:r>
              <a:rPr sz="2100" spc="-6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reloading.</a:t>
            </a:r>
            <a:endParaRPr sz="2100">
              <a:latin typeface="Comic Sans MS"/>
              <a:cs typeface="Comic Sans MS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Events:</a:t>
            </a:r>
            <a:r>
              <a:rPr sz="2100" spc="-1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Responds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21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user</a:t>
            </a:r>
            <a:r>
              <a:rPr sz="21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actions.</a:t>
            </a:r>
            <a:endParaRPr sz="2100">
              <a:latin typeface="Comic Sans MS"/>
              <a:cs typeface="Comic Sans MS"/>
            </a:endParaRPr>
          </a:p>
          <a:p>
            <a:pPr marL="374650" marR="193675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Data: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Fetches </a:t>
            </a:r>
            <a:r>
              <a:rPr sz="2100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sends info to </a:t>
            </a:r>
            <a:r>
              <a:rPr sz="2100" spc="-6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server.</a:t>
            </a:r>
            <a:endParaRPr sz="21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" y="195071"/>
            <a:ext cx="829055" cy="8442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6047" y="1234439"/>
            <a:ext cx="4020311" cy="171602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702" y="52832"/>
            <a:ext cx="48952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29.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Position</a:t>
            </a:r>
            <a:r>
              <a:rPr spc="-1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761" y="834226"/>
            <a:ext cx="2679334" cy="17967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974" y="834226"/>
            <a:ext cx="2188137" cy="42010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5761" y="2720298"/>
            <a:ext cx="3162735" cy="221610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0596" y="52832"/>
            <a:ext cx="60896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29.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Position</a:t>
            </a:r>
            <a:r>
              <a:rPr spc="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 </a:t>
            </a:r>
            <a:r>
              <a:rPr sz="2000" dirty="0">
                <a:solidFill>
                  <a:srgbClr val="FFFFFF"/>
                </a:solidFill>
              </a:rPr>
              <a:t>(z</a:t>
            </a:r>
            <a:r>
              <a:rPr sz="2000" spc="-5" dirty="0">
                <a:solidFill>
                  <a:srgbClr val="FFFFFF"/>
                </a:solidFill>
              </a:rPr>
              <a:t> index)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633808" y="774700"/>
            <a:ext cx="590169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15265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Stacking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Order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Determines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stacking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order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elements along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Z-axis.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Position Context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applies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 with position set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  <a:spcBef>
                <a:spcPts val="7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relative, absolute, fixed,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sticky.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Integer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Accepts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integer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including negative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1600">
              <a:latin typeface="Calibri"/>
              <a:cs typeface="Calibri"/>
            </a:endParaRPr>
          </a:p>
          <a:p>
            <a:pPr marL="298450" marR="411480" indent="-285750">
              <a:lnSpc>
                <a:spcPts val="192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Higher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 element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higher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z-index value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appears </a:t>
            </a:r>
            <a:r>
              <a:rPr sz="1600" spc="-34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above others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7713" y="730055"/>
            <a:ext cx="7298055" cy="4200525"/>
            <a:chOff x="217713" y="730055"/>
            <a:chExt cx="7298055" cy="4200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5068" y="3099940"/>
              <a:ext cx="3004599" cy="18305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8039" y="3099939"/>
              <a:ext cx="1917678" cy="18305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713" y="730055"/>
              <a:ext cx="2298982" cy="4200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551" y="1496567"/>
            <a:ext cx="3730752" cy="27645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1015" y="1018031"/>
            <a:ext cx="3276599" cy="37277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5630" y="151891"/>
            <a:ext cx="403225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30.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z="3600" spc="-5" dirty="0"/>
              <a:t>Semantic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Tags</a:t>
            </a:r>
            <a:endParaRPr sz="36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9125" y="1334515"/>
            <a:ext cx="3388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Non-Semantic</a:t>
            </a:r>
            <a:r>
              <a:rPr sz="3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80724" y="1802891"/>
            <a:ext cx="3806190" cy="17907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505"/>
              </a:spcBef>
              <a:buClr>
                <a:srgbClr val="FFFFFF"/>
              </a:buClr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Generic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meaning.</a:t>
            </a:r>
            <a:endParaRPr sz="20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409"/>
              </a:spcBef>
              <a:buClr>
                <a:srgbClr val="FFFFFF"/>
              </a:buClr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Styling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layout.</a:t>
            </a:r>
            <a:endParaRPr sz="20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No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SEO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SEO-friendly.</a:t>
            </a:r>
            <a:endParaRPr sz="20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40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&lt;div&gt;,</a:t>
            </a:r>
            <a:r>
              <a:rPr sz="20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&lt;span&gt;,</a:t>
            </a:r>
            <a:r>
              <a:rPr sz="20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&lt;i&gt;,</a:t>
            </a:r>
            <a:endParaRPr sz="2000">
              <a:latin typeface="Arial MT"/>
              <a:cs typeface="Arial MT"/>
            </a:endParaRPr>
          </a:p>
          <a:p>
            <a:pPr marL="368300">
              <a:lnSpc>
                <a:spcPct val="100000"/>
              </a:lnSpc>
              <a:spcBef>
                <a:spcPts val="385"/>
              </a:spcBef>
            </a:pPr>
            <a:r>
              <a:rPr sz="2000" spc="-10" dirty="0">
                <a:solidFill>
                  <a:srgbClr val="00FF00"/>
                </a:solidFill>
                <a:latin typeface="Arial MT"/>
                <a:cs typeface="Arial MT"/>
              </a:rPr>
              <a:t>&lt;b&gt;.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399" y="1335024"/>
            <a:ext cx="24815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Semantic</a:t>
            </a:r>
            <a:r>
              <a:rPr sz="29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350" y="1803400"/>
            <a:ext cx="3734435" cy="20161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409"/>
              </a:spcBef>
              <a:buClr>
                <a:srgbClr val="FFFFFF"/>
              </a:buClr>
              <a:buChar char="●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Meaningful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Describe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A50A"/>
                </a:solidFill>
                <a:latin typeface="Arial MT"/>
                <a:cs typeface="Arial MT"/>
              </a:rPr>
              <a:t>SEO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search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engines.</a:t>
            </a:r>
            <a:endParaRPr sz="1900">
              <a:latin typeface="Arial MT"/>
              <a:cs typeface="Arial MT"/>
            </a:endParaRPr>
          </a:p>
          <a:p>
            <a:pPr marL="361315" marR="86995" indent="-349250">
              <a:lnSpc>
                <a:spcPts val="2620"/>
              </a:lnSpc>
              <a:spcBef>
                <a:spcPts val="120"/>
              </a:spcBef>
              <a:buClr>
                <a:srgbClr val="FFFFFF"/>
              </a:buClr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A50A"/>
                </a:solidFill>
                <a:latin typeface="Arial MT"/>
                <a:cs typeface="Arial MT"/>
              </a:rPr>
              <a:t>Accessibility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Useful for screen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readers.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260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&lt;header&gt;,</a:t>
            </a:r>
            <a:r>
              <a:rPr sz="19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&lt;footer&gt;,</a:t>
            </a:r>
            <a:endParaRPr sz="1900">
              <a:latin typeface="Arial MT"/>
              <a:cs typeface="Arial MT"/>
            </a:endParaRPr>
          </a:p>
          <a:p>
            <a:pPr marL="361315">
              <a:lnSpc>
                <a:spcPct val="100000"/>
              </a:lnSpc>
              <a:spcBef>
                <a:spcPts val="310"/>
              </a:spcBef>
            </a:pP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&lt;article&gt;,</a:t>
            </a:r>
            <a:r>
              <a:rPr sz="19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&lt;section&gt;,</a:t>
            </a:r>
            <a:r>
              <a:rPr sz="19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&lt;nav&gt;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85630" y="151891"/>
            <a:ext cx="403225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30.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z="3600" spc="-5" dirty="0"/>
              <a:t>Semantic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Tags</a:t>
            </a:r>
            <a:endParaRPr sz="36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5 </a:t>
            </a:r>
            <a:r>
              <a:rPr sz="4000" spc="-5" dirty="0"/>
              <a:t>Revision</a:t>
            </a:r>
            <a:endParaRPr sz="4000"/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700" dirty="0"/>
              <a:t>Display</a:t>
            </a:r>
            <a:r>
              <a:rPr sz="1700" spc="-15" dirty="0"/>
              <a:t> </a:t>
            </a:r>
            <a:r>
              <a:rPr sz="1700" spc="5" dirty="0">
                <a:solidFill>
                  <a:srgbClr val="FFFFFF"/>
                </a:solidFill>
              </a:rPr>
              <a:t>and</a:t>
            </a:r>
            <a:r>
              <a:rPr sz="1700" spc="-1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Position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15965" y="1525524"/>
            <a:ext cx="444373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Display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Responsive</a:t>
            </a:r>
            <a:r>
              <a:rPr sz="32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Websites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790"/>
              </a:lnSpc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Relative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Units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26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Position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ct val="100000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6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Semantic</a:t>
            </a:r>
            <a:r>
              <a:rPr sz="32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8686" y="1015"/>
            <a:ext cx="47447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0772" y="649223"/>
            <a:ext cx="5289550" cy="408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4854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00FF00"/>
                </a:solidFill>
                <a:latin typeface="Comic Sans MS"/>
                <a:cs typeface="Comic Sans MS"/>
              </a:rPr>
              <a:t>Display</a:t>
            </a:r>
            <a:r>
              <a:rPr sz="1700" spc="-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7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FFFFFF"/>
                </a:solidFill>
                <a:latin typeface="Comic Sans MS"/>
                <a:cs typeface="Comic Sans MS"/>
              </a:rPr>
              <a:t>Position</a:t>
            </a:r>
            <a:endParaRPr sz="1700">
              <a:latin typeface="Comic Sans MS"/>
              <a:cs typeface="Comic Sans MS"/>
            </a:endParaRPr>
          </a:p>
          <a:p>
            <a:pPr marL="12700" marR="481965">
              <a:lnSpc>
                <a:spcPct val="100000"/>
              </a:lnSpc>
              <a:spcBef>
                <a:spcPts val="1330"/>
              </a:spcBef>
              <a:buChar char="-"/>
              <a:tabLst>
                <a:tab pos="225425" algn="l"/>
              </a:tabLst>
            </a:pPr>
            <a:r>
              <a:rPr sz="1400" spc="-10" dirty="0">
                <a:solidFill>
                  <a:srgbClr val="FFA50A"/>
                </a:solidFill>
                <a:latin typeface="Courier New"/>
                <a:cs typeface="Courier New"/>
              </a:rPr>
              <a:t>Create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webpage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header,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footer,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 </a:t>
            </a:r>
            <a:r>
              <a:rPr sz="1400" spc="-82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content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area.</a:t>
            </a:r>
            <a:endParaRPr sz="1400">
              <a:latin typeface="Courier New"/>
              <a:cs typeface="Courier New"/>
            </a:endParaRPr>
          </a:p>
          <a:p>
            <a:pPr marL="438150" lvl="1" indent="-212725">
              <a:lnSpc>
                <a:spcPct val="100000"/>
              </a:lnSpc>
              <a:spcBef>
                <a:spcPts val="25"/>
              </a:spcBef>
              <a:buChar char="-"/>
              <a:tabLst>
                <a:tab pos="438150" algn="l"/>
              </a:tabLst>
            </a:pPr>
            <a:r>
              <a:rPr sz="1400" spc="-10" dirty="0">
                <a:solidFill>
                  <a:srgbClr val="FFA50A"/>
                </a:solidFill>
                <a:latin typeface="Courier New"/>
                <a:cs typeface="Courier New"/>
              </a:rPr>
              <a:t>Header</a:t>
            </a:r>
            <a:endParaRPr sz="1400">
              <a:latin typeface="Courier New"/>
              <a:cs typeface="Courier New"/>
            </a:endParaRPr>
          </a:p>
          <a:p>
            <a:pPr marL="650875" lvl="2" indent="-212725">
              <a:lnSpc>
                <a:spcPct val="100000"/>
              </a:lnSpc>
              <a:spcBef>
                <a:spcPts val="25"/>
              </a:spcBef>
              <a:buClr>
                <a:srgbClr val="6796E6"/>
              </a:buClr>
              <a:buChar char="-"/>
              <a:tabLst>
                <a:tab pos="65087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400" spc="-2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400" spc="-2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nav</a:t>
            </a:r>
            <a:r>
              <a:rPr sz="1400" spc="-2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bar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400" spc="-2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links.</a:t>
            </a:r>
            <a:endParaRPr sz="1400">
              <a:latin typeface="Courier New"/>
              <a:cs typeface="Courier New"/>
            </a:endParaRPr>
          </a:p>
          <a:p>
            <a:pPr marL="438150" lvl="1" indent="-212725">
              <a:lnSpc>
                <a:spcPts val="1645"/>
              </a:lnSpc>
              <a:spcBef>
                <a:spcPts val="20"/>
              </a:spcBef>
              <a:buChar char="-"/>
              <a:tabLst>
                <a:tab pos="438150" algn="l"/>
              </a:tabLst>
            </a:pPr>
            <a:r>
              <a:rPr sz="1400" spc="-10" dirty="0">
                <a:solidFill>
                  <a:srgbClr val="FFA50A"/>
                </a:solidFill>
                <a:latin typeface="Courier New"/>
                <a:cs typeface="Courier New"/>
              </a:rPr>
              <a:t>Main</a:t>
            </a:r>
            <a:endParaRPr sz="1400">
              <a:latin typeface="Courier New"/>
              <a:cs typeface="Courier New"/>
            </a:endParaRPr>
          </a:p>
          <a:p>
            <a:pPr marL="12700" marR="908050" lvl="2" indent="425450">
              <a:lnSpc>
                <a:spcPts val="1680"/>
              </a:lnSpc>
              <a:spcBef>
                <a:spcPts val="20"/>
              </a:spcBef>
              <a:buClr>
                <a:srgbClr val="6796E6"/>
              </a:buClr>
              <a:buChar char="-"/>
              <a:tabLst>
                <a:tab pos="65087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div 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width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height,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Background green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and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border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radius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50%</a:t>
            </a:r>
            <a:endParaRPr sz="1400">
              <a:latin typeface="Courier New"/>
              <a:cs typeface="Courier New"/>
            </a:endParaRPr>
          </a:p>
          <a:p>
            <a:pPr marL="12700" marR="481965" lvl="2" indent="425450">
              <a:lnSpc>
                <a:spcPts val="1700"/>
              </a:lnSpc>
              <a:spcBef>
                <a:spcPts val="10"/>
              </a:spcBef>
              <a:buClr>
                <a:srgbClr val="6796E6"/>
              </a:buClr>
              <a:buChar char="-"/>
              <a:tabLst>
                <a:tab pos="65087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 Three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divs 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container height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width 100px.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Display inline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block.</a:t>
            </a:r>
            <a:endParaRPr sz="1400">
              <a:latin typeface="Courier New"/>
              <a:cs typeface="Courier New"/>
            </a:endParaRPr>
          </a:p>
          <a:p>
            <a:pPr marL="12700" marR="269875" lvl="2" indent="425450">
              <a:lnSpc>
                <a:spcPct val="97900"/>
              </a:lnSpc>
              <a:spcBef>
                <a:spcPts val="5"/>
              </a:spcBef>
              <a:buChar char="-"/>
              <a:tabLst>
                <a:tab pos="65087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Set the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correct position property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for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the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single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div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element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to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ensure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it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remains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at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the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right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side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of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page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does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not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shift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when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scrolling.</a:t>
            </a:r>
            <a:endParaRPr sz="1400">
              <a:latin typeface="Courier New"/>
              <a:cs typeface="Courier New"/>
            </a:endParaRPr>
          </a:p>
          <a:p>
            <a:pPr marL="12700" marR="588645" lvl="2" indent="425450">
              <a:lnSpc>
                <a:spcPct val="101400"/>
              </a:lnSpc>
              <a:buChar char="-"/>
              <a:tabLst>
                <a:tab pos="65087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Use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z-index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to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place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 div on top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of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another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div.</a:t>
            </a:r>
            <a:endParaRPr sz="1400">
              <a:latin typeface="Courier New"/>
              <a:cs typeface="Courier New"/>
            </a:endParaRPr>
          </a:p>
          <a:p>
            <a:pPr marL="438150" lvl="1" indent="-212725">
              <a:lnSpc>
                <a:spcPts val="1610"/>
              </a:lnSpc>
              <a:buChar char="-"/>
              <a:tabLst>
                <a:tab pos="438150" algn="l"/>
              </a:tabLst>
            </a:pPr>
            <a:r>
              <a:rPr sz="1400" spc="-10" dirty="0">
                <a:solidFill>
                  <a:srgbClr val="FFA50A"/>
                </a:solidFill>
                <a:latin typeface="Courier New"/>
                <a:cs typeface="Courier New"/>
              </a:rPr>
              <a:t>Footer</a:t>
            </a:r>
            <a:endParaRPr sz="1400">
              <a:latin typeface="Courier New"/>
              <a:cs typeface="Courier New"/>
            </a:endParaRPr>
          </a:p>
          <a:p>
            <a:pPr marL="650875" lvl="2" indent="-212725">
              <a:lnSpc>
                <a:spcPct val="100000"/>
              </a:lnSpc>
              <a:buClr>
                <a:srgbClr val="6796E6"/>
              </a:buClr>
              <a:buChar char="-"/>
              <a:tabLst>
                <a:tab pos="65087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Add</a:t>
            </a:r>
            <a:r>
              <a:rPr sz="1400" spc="-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400" spc="-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in</a:t>
            </a:r>
            <a:r>
              <a:rPr sz="1400" spc="-3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footer.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6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Flex Box, Grid</a:t>
            </a:r>
            <a:r>
              <a:rPr sz="1700" spc="-5" dirty="0"/>
              <a:t> </a:t>
            </a:r>
            <a:r>
              <a:rPr sz="1700" spc="5" dirty="0">
                <a:solidFill>
                  <a:srgbClr val="FFFFFF"/>
                </a:solidFill>
              </a:rPr>
              <a:t>and</a:t>
            </a:r>
            <a:r>
              <a:rPr sz="1700" dirty="0">
                <a:solidFill>
                  <a:srgbClr val="FFFFFF"/>
                </a:solidFill>
              </a:rPr>
              <a:t> Media Queries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8731" y="1317243"/>
            <a:ext cx="5173345" cy="343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Float</a:t>
            </a:r>
            <a:r>
              <a:rPr sz="28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Flexbox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?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Flex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Model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Direction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Grid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9605" y="151891"/>
            <a:ext cx="3923029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31.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z="3600" spc="-5" dirty="0"/>
              <a:t>Float</a:t>
            </a:r>
            <a:r>
              <a:rPr sz="3600" spc="-35" dirty="0"/>
              <a:t> </a:t>
            </a:r>
            <a:r>
              <a:rPr sz="3600" spc="-5" dirty="0">
                <a:solidFill>
                  <a:srgbClr val="FF9900"/>
                </a:solidFill>
              </a:rPr>
              <a:t>Property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675840" y="786891"/>
            <a:ext cx="6245860" cy="12446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219075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Element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Alignment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aligned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containing element.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take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"left",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"right",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"none"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  <a:spcBef>
                <a:spcPts val="7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floating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direction.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Old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Layout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Technique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with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advent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Flexbox.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778" y="765116"/>
            <a:ext cx="2491920" cy="41636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5168" y="2092887"/>
            <a:ext cx="3465094" cy="13564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5168" y="3545654"/>
            <a:ext cx="3465094" cy="136083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5092" y="113791"/>
            <a:ext cx="50095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32.</a:t>
            </a:r>
            <a:r>
              <a:rPr sz="39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900" spc="15" dirty="0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3900" dirty="0">
                <a:solidFill>
                  <a:srgbClr val="FFFFFF"/>
                </a:solidFill>
                <a:latin typeface="Comic Sans MS"/>
                <a:cs typeface="Comic Sans MS"/>
              </a:rPr>
              <a:t> is </a:t>
            </a:r>
            <a:r>
              <a:rPr sz="3900" spc="10" dirty="0">
                <a:solidFill>
                  <a:srgbClr val="02FF00"/>
                </a:solidFill>
                <a:latin typeface="Comic Sans MS"/>
                <a:cs typeface="Comic Sans MS"/>
              </a:rPr>
              <a:t>Flexbox?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168" y="1786430"/>
            <a:ext cx="6923314" cy="31106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5386" y="980947"/>
            <a:ext cx="7830184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Flexbox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one-dimensional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layout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arranging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items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in</a:t>
            </a:r>
            <a:r>
              <a:rPr sz="1800" spc="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rows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columns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flex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(expand)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fill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shrink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2980" y="151891"/>
            <a:ext cx="3256279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33.</a:t>
            </a:r>
            <a:r>
              <a:rPr sz="3900" spc="-4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00FF00"/>
                </a:solidFill>
                <a:latin typeface="Comic Sans MS"/>
                <a:cs typeface="Comic Sans MS"/>
              </a:rPr>
              <a:t>Flex</a:t>
            </a:r>
            <a:r>
              <a:rPr sz="3600" spc="-4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9900"/>
                </a:solidFill>
                <a:latin typeface="Comic Sans MS"/>
                <a:cs typeface="Comic Sans MS"/>
              </a:rPr>
              <a:t>Model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78" y="1070161"/>
            <a:ext cx="6299752" cy="37261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26380" y="1237996"/>
            <a:ext cx="1885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display:</a:t>
            </a:r>
            <a:r>
              <a:rPr sz="2800" spc="-8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flex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4904</Words>
  <Application>Microsoft Office PowerPoint</Application>
  <PresentationFormat>On-screen Show (16:9)</PresentationFormat>
  <Paragraphs>609</Paragraphs>
  <Slides>137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3" baseType="lpstr">
      <vt:lpstr>Arial MT</vt:lpstr>
      <vt:lpstr>Calibri</vt:lpstr>
      <vt:lpstr>Comic Sans MS</vt:lpstr>
      <vt:lpstr>Courier New</vt:lpstr>
      <vt:lpstr>Nirmala UI</vt:lpstr>
      <vt:lpstr>Office Theme</vt:lpstr>
      <vt:lpstr>What is IDE</vt:lpstr>
      <vt:lpstr>Need of IDE</vt:lpstr>
      <vt:lpstr>PowerPoint Presentation</vt:lpstr>
      <vt:lpstr>VsCode Extensions</vt:lpstr>
      <vt:lpstr>FrontEnd / BackEnd / FullStack</vt:lpstr>
      <vt:lpstr>Role of Browser</vt:lpstr>
      <vt:lpstr>HTML</vt:lpstr>
      <vt:lpstr>CSS (Cascading Style Sheets)</vt:lpstr>
      <vt:lpstr>JS (Java Script)</vt:lpstr>
      <vt:lpstr>Importance of CSS</vt:lpstr>
      <vt:lpstr>Course Levels</vt:lpstr>
      <vt:lpstr>Level 1 CSS Basics</vt:lpstr>
      <vt:lpstr>1. Basic Syntax</vt:lpstr>
      <vt:lpstr>2. Color Property</vt:lpstr>
      <vt:lpstr>3. Including Styles (Inline Styling)</vt:lpstr>
      <vt:lpstr>3. Including Styles (Internal Styling)</vt:lpstr>
      <vt:lpstr>3. Including Styles (External Styling)</vt:lpstr>
      <vt:lpstr>4. HTML Refresher (Tags &amp; Attributes)</vt:lpstr>
      <vt:lpstr>4. HTML Refresher (DOM)</vt:lpstr>
      <vt:lpstr>5 Comments</vt:lpstr>
      <vt:lpstr>6.MDN Documentation</vt:lpstr>
      <vt:lpstr>7.Browser Tools (Inspect element)</vt:lpstr>
      <vt:lpstr>7.Browser Tools (Changes happening at Client)</vt:lpstr>
      <vt:lpstr>7.Browser Tools (CSS Specific element)</vt:lpstr>
      <vt:lpstr>7.Browser Tools (Source tab)</vt:lpstr>
      <vt:lpstr>7.Browser Tools (Network tab)</vt:lpstr>
      <vt:lpstr>7.Browser Tools (Performance tab)</vt:lpstr>
      <vt:lpstr>8. Selectors (Element selector)</vt:lpstr>
      <vt:lpstr>8. Selectors (Universal selector)</vt:lpstr>
      <vt:lpstr>8. Selectors (id &amp; class property)</vt:lpstr>
      <vt:lpstr>8. Selectors (Id selector)</vt:lpstr>
      <vt:lpstr>8. Selectors (Class selector)</vt:lpstr>
      <vt:lpstr>8. Selectors (Group selector)</vt:lpstr>
      <vt:lpstr>8. Selectors (Descendant selector)</vt:lpstr>
      <vt:lpstr>Level 1 Revision CSS Basics</vt:lpstr>
      <vt:lpstr>Practice Set Level 1 CSS Basics</vt:lpstr>
      <vt:lpstr>Level 2 Color System &amp; Background</vt:lpstr>
      <vt:lpstr>9. Background Color</vt:lpstr>
      <vt:lpstr>10. Color System (Color Theory)</vt:lpstr>
      <vt:lpstr>10. Color System (color picker)</vt:lpstr>
      <vt:lpstr>10. Color System (RGB Color Model)</vt:lpstr>
      <vt:lpstr>10. Color System (RGB Color Model)</vt:lpstr>
      <vt:lpstr>10. Color System (HEX Color Model)</vt:lpstr>
      <vt:lpstr>10. Color System (HEX Color Model)</vt:lpstr>
      <vt:lpstr>10. Color System (Alpha Channel)</vt:lpstr>
      <vt:lpstr>10. Color System (Alpha Channel)</vt:lpstr>
      <vt:lpstr>11. Absolute Units</vt:lpstr>
      <vt:lpstr>12. Height &amp; Width Property</vt:lpstr>
      <vt:lpstr>13. Background image Property</vt:lpstr>
      <vt:lpstr>14. Visibility Property</vt:lpstr>
      <vt:lpstr>Level 2 Revision Color System &amp; Background</vt:lpstr>
      <vt:lpstr>Practice Set Level 2 Color System &amp; Background</vt:lpstr>
      <vt:lpstr>15.Text-Align Property</vt:lpstr>
      <vt:lpstr>16. Text-Decoration Property</vt:lpstr>
      <vt:lpstr>16. Text-Decoration Property (style)</vt:lpstr>
      <vt:lpstr>16. Text-Decoration Property (color)</vt:lpstr>
      <vt:lpstr>17. Text-Transform Property</vt:lpstr>
      <vt:lpstr>18. Line Height</vt:lpstr>
      <vt:lpstr>19. Font Property (font-size)</vt:lpstr>
      <vt:lpstr>19. Font Property (font-weight)</vt:lpstr>
      <vt:lpstr>19. Font Property (font-style)</vt:lpstr>
      <vt:lpstr>20. Font Family</vt:lpstr>
      <vt:lpstr>20. Font Family</vt:lpstr>
      <vt:lpstr>21. Icons using Fonts</vt:lpstr>
      <vt:lpstr>Level 3 Revision Text Properties</vt:lpstr>
      <vt:lpstr>Practice Set Level 3 Text Properties</vt:lpstr>
      <vt:lpstr>Level 4 Box Model</vt:lpstr>
      <vt:lpstr>22. What is Box Model</vt:lpstr>
      <vt:lpstr>23. Padding Property</vt:lpstr>
      <vt:lpstr>24. Margin Property</vt:lpstr>
      <vt:lpstr>24. Border Property</vt:lpstr>
      <vt:lpstr>24. Border Property (border radius)</vt:lpstr>
      <vt:lpstr>24. Border Property (box sizing)</vt:lpstr>
      <vt:lpstr>Level 4 Revision Box Model</vt:lpstr>
      <vt:lpstr>Practice Set Level 4 Box Model</vt:lpstr>
      <vt:lpstr>Level 5 Display and Position</vt:lpstr>
      <vt:lpstr>26. Display Property (Block / Inline Elements)</vt:lpstr>
      <vt:lpstr>26. Display Property (Block)</vt:lpstr>
      <vt:lpstr>26. Display Property (Inline)</vt:lpstr>
      <vt:lpstr>26. Display Property (Inline-Block)</vt:lpstr>
      <vt:lpstr>26. Display Property (None)</vt:lpstr>
      <vt:lpstr>27. Responsive Website</vt:lpstr>
      <vt:lpstr>27. Responsive Website</vt:lpstr>
      <vt:lpstr>28. Relative Units</vt:lpstr>
      <vt:lpstr>28. Relative Units (Percentage)</vt:lpstr>
      <vt:lpstr>28. Relative Units (EM)</vt:lpstr>
      <vt:lpstr>28. Relative Units (REM)</vt:lpstr>
      <vt:lpstr>28. Relative Units (VW/VH)</vt:lpstr>
      <vt:lpstr>29. Position Property</vt:lpstr>
      <vt:lpstr>29. Position Property</vt:lpstr>
      <vt:lpstr>29. Position Property (z index)</vt:lpstr>
      <vt:lpstr>30. Semantic Tags</vt:lpstr>
      <vt:lpstr>30. Semantic Tags</vt:lpstr>
      <vt:lpstr>Level 5 Revision Display and Position</vt:lpstr>
      <vt:lpstr>Practice Set Level 5</vt:lpstr>
      <vt:lpstr>Level 6 Flex Box, Grid and Media Queries</vt:lpstr>
      <vt:lpstr>31. Float Property</vt:lpstr>
      <vt:lpstr>PowerPoint Presentation</vt:lpstr>
      <vt:lpstr>PowerPoint Presentation</vt:lpstr>
      <vt:lpstr>34. Flexbox Direction</vt:lpstr>
      <vt:lpstr>34. Flexbox Direction</vt:lpstr>
      <vt:lpstr>34. Flexbox Direction</vt:lpstr>
      <vt:lpstr>35. Properties: Flexbox container (Justify Content)</vt:lpstr>
      <vt:lpstr>35. Properties: Flexbox container (Justify Content)</vt:lpstr>
      <vt:lpstr>35. Properties: Flexbox container (Flex Wrap)</vt:lpstr>
      <vt:lpstr>35. Properties: Flexbox container (Flex Wrap)</vt:lpstr>
      <vt:lpstr>35. Properties: Flexbox container (Align Items)</vt:lpstr>
      <vt:lpstr>35. Properties: Flexbox container (Align Content)</vt:lpstr>
      <vt:lpstr>PowerPoint Presentation</vt:lpstr>
      <vt:lpstr>36. Properties: Flex Items (Flex Shrink)</vt:lpstr>
      <vt:lpstr>36. Properties: Flex Items (Flex Grow)</vt:lpstr>
      <vt:lpstr>PowerPoint Presentation</vt:lpstr>
      <vt:lpstr>37. Grid</vt:lpstr>
      <vt:lpstr>37. Grid</vt:lpstr>
      <vt:lpstr>38. Media Queries</vt:lpstr>
      <vt:lpstr>38. Media Queries (width)</vt:lpstr>
      <vt:lpstr>38. Media Queries (min-width)</vt:lpstr>
      <vt:lpstr>38. Media Queries (max-width)</vt:lpstr>
      <vt:lpstr>38. Media Queries (combination)</vt:lpstr>
      <vt:lpstr>Level 6 Revision Flex Box, Grid and Media Queries</vt:lpstr>
      <vt:lpstr>Practice Set Level 6 Flex Box, Grid and Media Queries</vt:lpstr>
      <vt:lpstr>Level 7 Animation, Transition &amp; Transform</vt:lpstr>
      <vt:lpstr>39. Pseudo Classes</vt:lpstr>
      <vt:lpstr>40. Transitions</vt:lpstr>
      <vt:lpstr>40. Transitions</vt:lpstr>
      <vt:lpstr>41. CSS Transform</vt:lpstr>
      <vt:lpstr>41. CSS Transform (Rotate)</vt:lpstr>
      <vt:lpstr>41. CSS Transform (Scale)</vt:lpstr>
      <vt:lpstr>41. CSS Transform (Translate)</vt:lpstr>
      <vt:lpstr>41. CSS Transform (Skew)</vt:lpstr>
      <vt:lpstr>42. Animation</vt:lpstr>
      <vt:lpstr>42. Animation Properties</vt:lpstr>
      <vt:lpstr>42. Animation</vt:lpstr>
      <vt:lpstr>42. Animation</vt:lpstr>
      <vt:lpstr>Level 7 Revision Animation, Transition &amp; Transform</vt:lpstr>
      <vt:lpstr>Practice Set Level 7 Revision Animation, Transition &amp; Transform</vt:lpstr>
      <vt:lpstr>Project  Myntra Clone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IDE</dc:title>
  <cp:lastModifiedBy>Mayukhjit</cp:lastModifiedBy>
  <cp:revision>1</cp:revision>
  <dcterms:created xsi:type="dcterms:W3CDTF">2024-03-10T14:22:26Z</dcterms:created>
  <dcterms:modified xsi:type="dcterms:W3CDTF">2024-03-10T14:25:52Z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2023-11-17T00:00:00Z</vt:filetime>
  </property>
  <property fmtid="{D5CDD505-2E9C-101B-9397-08002B2CF9AE}" pid="3" name="LastSaved">
    <vt:filetime>2024-03-10T00:00:00Z</vt:filetime>
  </property>
</Properties>
</file>